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60" r:id="rId1"/>
  </p:sldMasterIdLst>
  <p:notesMasterIdLst>
    <p:notesMasterId r:id="rId56"/>
  </p:notesMasterIdLst>
  <p:sldIdLst>
    <p:sldId id="256" r:id="rId2"/>
    <p:sldId id="321" r:id="rId3"/>
    <p:sldId id="316" r:id="rId4"/>
    <p:sldId id="317" r:id="rId5"/>
    <p:sldId id="318" r:id="rId6"/>
    <p:sldId id="314" r:id="rId7"/>
    <p:sldId id="271" r:id="rId8"/>
    <p:sldId id="315" r:id="rId9"/>
    <p:sldId id="289" r:id="rId10"/>
    <p:sldId id="290" r:id="rId11"/>
    <p:sldId id="283" r:id="rId12"/>
    <p:sldId id="281" r:id="rId13"/>
    <p:sldId id="312" r:id="rId14"/>
    <p:sldId id="282" r:id="rId15"/>
    <p:sldId id="272" r:id="rId16"/>
    <p:sldId id="285" r:id="rId17"/>
    <p:sldId id="286" r:id="rId18"/>
    <p:sldId id="287" r:id="rId19"/>
    <p:sldId id="288" r:id="rId20"/>
    <p:sldId id="259" r:id="rId21"/>
    <p:sldId id="257" r:id="rId22"/>
    <p:sldId id="258" r:id="rId23"/>
    <p:sldId id="291" r:id="rId24"/>
    <p:sldId id="293" r:id="rId25"/>
    <p:sldId id="294" r:id="rId26"/>
    <p:sldId id="295" r:id="rId27"/>
    <p:sldId id="296" r:id="rId28"/>
    <p:sldId id="284" r:id="rId29"/>
    <p:sldId id="309" r:id="rId30"/>
    <p:sldId id="310" r:id="rId31"/>
    <p:sldId id="311" r:id="rId32"/>
    <p:sldId id="261" r:id="rId33"/>
    <p:sldId id="298" r:id="rId34"/>
    <p:sldId id="299" r:id="rId35"/>
    <p:sldId id="307" r:id="rId36"/>
    <p:sldId id="300" r:id="rId37"/>
    <p:sldId id="262" r:id="rId38"/>
    <p:sldId id="260" r:id="rId39"/>
    <p:sldId id="276" r:id="rId40"/>
    <p:sldId id="277" r:id="rId41"/>
    <p:sldId id="278" r:id="rId42"/>
    <p:sldId id="279" r:id="rId43"/>
    <p:sldId id="265" r:id="rId44"/>
    <p:sldId id="266" r:id="rId45"/>
    <p:sldId id="267" r:id="rId46"/>
    <p:sldId id="268" r:id="rId47"/>
    <p:sldId id="269" r:id="rId48"/>
    <p:sldId id="308" r:id="rId49"/>
    <p:sldId id="306" r:id="rId50"/>
    <p:sldId id="280" r:id="rId51"/>
    <p:sldId id="320" r:id="rId52"/>
    <p:sldId id="274" r:id="rId53"/>
    <p:sldId id="263" r:id="rId54"/>
    <p:sldId id="31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799" autoAdjust="0"/>
    <p:restoredTop sz="94591" autoAdjust="0"/>
  </p:normalViewPr>
  <p:slideViewPr>
    <p:cSldViewPr snapToGrid="0" snapToObjects="1">
      <p:cViewPr>
        <p:scale>
          <a:sx n="50" d="100"/>
          <a:sy n="50" d="100"/>
        </p:scale>
        <p:origin x="67" y="725"/>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0A731-D353-401D-ACB7-D75D1E005EE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003353F-76EF-4A07-BC8A-2BD7D623F38E}">
      <dgm:prSet/>
      <dgm:spPr/>
      <dgm:t>
        <a:bodyPr/>
        <a:lstStyle/>
        <a:p>
          <a:r>
            <a:rPr lang="en-US"/>
            <a:t>Where did the behavior occur?</a:t>
          </a:r>
        </a:p>
      </dgm:t>
    </dgm:pt>
    <dgm:pt modelId="{B2E45B5E-5127-4266-AC10-D408C7AF72D9}" type="parTrans" cxnId="{94390B1D-F80D-48FF-8090-62812E04B3CB}">
      <dgm:prSet/>
      <dgm:spPr/>
      <dgm:t>
        <a:bodyPr/>
        <a:lstStyle/>
        <a:p>
          <a:endParaRPr lang="en-US"/>
        </a:p>
      </dgm:t>
    </dgm:pt>
    <dgm:pt modelId="{90A03DA0-03B4-4082-897A-DF8C2070FAA9}" type="sibTrans" cxnId="{94390B1D-F80D-48FF-8090-62812E04B3CB}">
      <dgm:prSet/>
      <dgm:spPr/>
      <dgm:t>
        <a:bodyPr/>
        <a:lstStyle/>
        <a:p>
          <a:endParaRPr lang="en-US"/>
        </a:p>
      </dgm:t>
    </dgm:pt>
    <dgm:pt modelId="{12CD7F98-E5CE-4073-82ED-BBDFB8C51666}">
      <dgm:prSet/>
      <dgm:spPr/>
      <dgm:t>
        <a:bodyPr/>
        <a:lstStyle/>
        <a:p>
          <a:r>
            <a:rPr lang="en-US"/>
            <a:t>Who was involved?</a:t>
          </a:r>
        </a:p>
      </dgm:t>
    </dgm:pt>
    <dgm:pt modelId="{B440B74E-1862-43F1-9CD7-D0C8B7DED1F0}" type="parTrans" cxnId="{37A6BB5C-03A1-44FB-AD17-5AA6D8A0F1F0}">
      <dgm:prSet/>
      <dgm:spPr/>
      <dgm:t>
        <a:bodyPr/>
        <a:lstStyle/>
        <a:p>
          <a:endParaRPr lang="en-US"/>
        </a:p>
      </dgm:t>
    </dgm:pt>
    <dgm:pt modelId="{588DF237-C507-4BA0-B51F-74E6DD90D0BE}" type="sibTrans" cxnId="{37A6BB5C-03A1-44FB-AD17-5AA6D8A0F1F0}">
      <dgm:prSet/>
      <dgm:spPr/>
      <dgm:t>
        <a:bodyPr/>
        <a:lstStyle/>
        <a:p>
          <a:endParaRPr lang="en-US"/>
        </a:p>
      </dgm:t>
    </dgm:pt>
    <dgm:pt modelId="{3AEAF359-2659-4CB9-BD6C-49499CBF5808}">
      <dgm:prSet/>
      <dgm:spPr/>
      <dgm:t>
        <a:bodyPr/>
        <a:lstStyle/>
        <a:p>
          <a:r>
            <a:rPr lang="en-US"/>
            <a:t>Were there any witnesses?</a:t>
          </a:r>
        </a:p>
      </dgm:t>
    </dgm:pt>
    <dgm:pt modelId="{7EF2E0D0-A3B4-4659-A12E-F5DE045895B8}" type="parTrans" cxnId="{0AE7D660-66C8-44F3-ACA3-C861524D42E5}">
      <dgm:prSet/>
      <dgm:spPr/>
      <dgm:t>
        <a:bodyPr/>
        <a:lstStyle/>
        <a:p>
          <a:endParaRPr lang="en-US"/>
        </a:p>
      </dgm:t>
    </dgm:pt>
    <dgm:pt modelId="{A4C66E0F-B861-485F-B163-0D8E739105CF}" type="sibTrans" cxnId="{0AE7D660-66C8-44F3-ACA3-C861524D42E5}">
      <dgm:prSet/>
      <dgm:spPr/>
      <dgm:t>
        <a:bodyPr/>
        <a:lstStyle/>
        <a:p>
          <a:endParaRPr lang="en-US"/>
        </a:p>
      </dgm:t>
    </dgm:pt>
    <dgm:pt modelId="{D7CB1892-9E81-4865-96CD-409189B00278}">
      <dgm:prSet/>
      <dgm:spPr/>
      <dgm:t>
        <a:bodyPr/>
        <a:lstStyle/>
        <a:p>
          <a:r>
            <a:rPr lang="en-US"/>
            <a:t>Did you talk to anybody else about what happened?</a:t>
          </a:r>
        </a:p>
      </dgm:t>
    </dgm:pt>
    <dgm:pt modelId="{08B8F06F-87B2-4384-99E7-2197BEAAF538}" type="parTrans" cxnId="{4224EEF0-3D87-4F10-BFC9-24DEDC51436F}">
      <dgm:prSet/>
      <dgm:spPr/>
      <dgm:t>
        <a:bodyPr/>
        <a:lstStyle/>
        <a:p>
          <a:endParaRPr lang="en-US"/>
        </a:p>
      </dgm:t>
    </dgm:pt>
    <dgm:pt modelId="{8480C03A-E58F-4333-84B0-7FD5CB0C9A3A}" type="sibTrans" cxnId="{4224EEF0-3D87-4F10-BFC9-24DEDC51436F}">
      <dgm:prSet/>
      <dgm:spPr/>
      <dgm:t>
        <a:bodyPr/>
        <a:lstStyle/>
        <a:p>
          <a:endParaRPr lang="en-US"/>
        </a:p>
      </dgm:t>
    </dgm:pt>
    <dgm:pt modelId="{C3D6E7F3-D5F4-4F58-A3F1-976FE0AF0102}">
      <dgm:prSet/>
      <dgm:spPr/>
      <dgm:t>
        <a:bodyPr/>
        <a:lstStyle/>
        <a:p>
          <a:r>
            <a:rPr lang="en-US"/>
            <a:t>Has this happened before?</a:t>
          </a:r>
        </a:p>
      </dgm:t>
    </dgm:pt>
    <dgm:pt modelId="{BC394421-E16C-42A2-9CF4-6F80C0314C9C}" type="parTrans" cxnId="{2D76C977-D44F-4050-82EC-B3401645BAE6}">
      <dgm:prSet/>
      <dgm:spPr/>
      <dgm:t>
        <a:bodyPr/>
        <a:lstStyle/>
        <a:p>
          <a:endParaRPr lang="en-US"/>
        </a:p>
      </dgm:t>
    </dgm:pt>
    <dgm:pt modelId="{E55D28BD-B4D3-444B-94DA-3DDDEAB0A0CF}" type="sibTrans" cxnId="{2D76C977-D44F-4050-82EC-B3401645BAE6}">
      <dgm:prSet/>
      <dgm:spPr/>
      <dgm:t>
        <a:bodyPr/>
        <a:lstStyle/>
        <a:p>
          <a:endParaRPr lang="en-US"/>
        </a:p>
      </dgm:t>
    </dgm:pt>
    <dgm:pt modelId="{CE079661-8EA9-4935-AE9B-BC34A9E57AD8}">
      <dgm:prSet/>
      <dgm:spPr/>
      <dgm:t>
        <a:bodyPr/>
        <a:lstStyle/>
        <a:p>
          <a:r>
            <a:rPr lang="en-US"/>
            <a:t>How long has this been going on?</a:t>
          </a:r>
        </a:p>
      </dgm:t>
    </dgm:pt>
    <dgm:pt modelId="{E3147717-3F3B-4BF7-96B9-BCAE9C918E8F}" type="parTrans" cxnId="{14CB6E29-34DF-44FE-A3CF-14BB01D120D6}">
      <dgm:prSet/>
      <dgm:spPr/>
      <dgm:t>
        <a:bodyPr/>
        <a:lstStyle/>
        <a:p>
          <a:endParaRPr lang="en-US"/>
        </a:p>
      </dgm:t>
    </dgm:pt>
    <dgm:pt modelId="{160DEB7E-5BF6-4FF4-B990-3AB26885EA10}" type="sibTrans" cxnId="{14CB6E29-34DF-44FE-A3CF-14BB01D120D6}">
      <dgm:prSet/>
      <dgm:spPr/>
      <dgm:t>
        <a:bodyPr/>
        <a:lstStyle/>
        <a:p>
          <a:endParaRPr lang="en-US"/>
        </a:p>
      </dgm:t>
    </dgm:pt>
    <dgm:pt modelId="{CA2D8A73-0138-4128-860B-39F12D58E80F}">
      <dgm:prSet/>
      <dgm:spPr>
        <a:ln>
          <a:solidFill>
            <a:schemeClr val="accent1"/>
          </a:solidFill>
        </a:ln>
      </dgm:spPr>
      <dgm:t>
        <a:bodyPr/>
        <a:lstStyle/>
        <a:p>
          <a:r>
            <a:rPr lang="en-US" dirty="0"/>
            <a:t>Was the person told that the behavior was unwelcome?</a:t>
          </a:r>
        </a:p>
      </dgm:t>
    </dgm:pt>
    <dgm:pt modelId="{9A947A85-E55B-437C-88F0-7D67507BCBB3}" type="parTrans" cxnId="{E71809BE-23AC-490D-950A-3C979984F6B9}">
      <dgm:prSet/>
      <dgm:spPr/>
      <dgm:t>
        <a:bodyPr/>
        <a:lstStyle/>
        <a:p>
          <a:endParaRPr lang="en-US"/>
        </a:p>
      </dgm:t>
    </dgm:pt>
    <dgm:pt modelId="{430B687C-7F5D-4B97-8BAE-A9A0939C69F9}" type="sibTrans" cxnId="{E71809BE-23AC-490D-950A-3C979984F6B9}">
      <dgm:prSet/>
      <dgm:spPr/>
      <dgm:t>
        <a:bodyPr/>
        <a:lstStyle/>
        <a:p>
          <a:endParaRPr lang="en-US"/>
        </a:p>
      </dgm:t>
    </dgm:pt>
    <dgm:pt modelId="{0A4A7FA7-37BD-6147-8041-5F37863A5968}" type="pres">
      <dgm:prSet presAssocID="{5400A731-D353-401D-ACB7-D75D1E005EE1}" presName="linear" presStyleCnt="0">
        <dgm:presLayoutVars>
          <dgm:animLvl val="lvl"/>
          <dgm:resizeHandles val="exact"/>
        </dgm:presLayoutVars>
      </dgm:prSet>
      <dgm:spPr/>
    </dgm:pt>
    <dgm:pt modelId="{5C31B01A-8F03-154C-B7DD-1268A536CED4}" type="pres">
      <dgm:prSet presAssocID="{B003353F-76EF-4A07-BC8A-2BD7D623F38E}" presName="parentText" presStyleLbl="node1" presStyleIdx="0" presStyleCnt="7">
        <dgm:presLayoutVars>
          <dgm:chMax val="0"/>
          <dgm:bulletEnabled val="1"/>
        </dgm:presLayoutVars>
      </dgm:prSet>
      <dgm:spPr/>
    </dgm:pt>
    <dgm:pt modelId="{2BDED6FA-A929-1B4F-9AF6-DA6158061C52}" type="pres">
      <dgm:prSet presAssocID="{90A03DA0-03B4-4082-897A-DF8C2070FAA9}" presName="spacer" presStyleCnt="0"/>
      <dgm:spPr/>
    </dgm:pt>
    <dgm:pt modelId="{548A80FB-9F95-FE44-AB40-F2B2C58139DA}" type="pres">
      <dgm:prSet presAssocID="{12CD7F98-E5CE-4073-82ED-BBDFB8C51666}" presName="parentText" presStyleLbl="node1" presStyleIdx="1" presStyleCnt="7">
        <dgm:presLayoutVars>
          <dgm:chMax val="0"/>
          <dgm:bulletEnabled val="1"/>
        </dgm:presLayoutVars>
      </dgm:prSet>
      <dgm:spPr/>
    </dgm:pt>
    <dgm:pt modelId="{583EF076-C5CF-D14E-A782-7AE3C8957853}" type="pres">
      <dgm:prSet presAssocID="{588DF237-C507-4BA0-B51F-74E6DD90D0BE}" presName="spacer" presStyleCnt="0"/>
      <dgm:spPr/>
    </dgm:pt>
    <dgm:pt modelId="{E246657B-E45E-7F48-A9E9-B2B7D247FF03}" type="pres">
      <dgm:prSet presAssocID="{3AEAF359-2659-4CB9-BD6C-49499CBF5808}" presName="parentText" presStyleLbl="node1" presStyleIdx="2" presStyleCnt="7">
        <dgm:presLayoutVars>
          <dgm:chMax val="0"/>
          <dgm:bulletEnabled val="1"/>
        </dgm:presLayoutVars>
      </dgm:prSet>
      <dgm:spPr/>
    </dgm:pt>
    <dgm:pt modelId="{E11A4E8B-097A-9E48-B79D-234B194FE0DA}" type="pres">
      <dgm:prSet presAssocID="{A4C66E0F-B861-485F-B163-0D8E739105CF}" presName="spacer" presStyleCnt="0"/>
      <dgm:spPr/>
    </dgm:pt>
    <dgm:pt modelId="{1FB6F05E-DF1F-4244-928D-728F3BB427B2}" type="pres">
      <dgm:prSet presAssocID="{D7CB1892-9E81-4865-96CD-409189B00278}" presName="parentText" presStyleLbl="node1" presStyleIdx="3" presStyleCnt="7">
        <dgm:presLayoutVars>
          <dgm:chMax val="0"/>
          <dgm:bulletEnabled val="1"/>
        </dgm:presLayoutVars>
      </dgm:prSet>
      <dgm:spPr/>
    </dgm:pt>
    <dgm:pt modelId="{61121A4F-AABF-2548-8CFF-B50E70E03BDC}" type="pres">
      <dgm:prSet presAssocID="{8480C03A-E58F-4333-84B0-7FD5CB0C9A3A}" presName="spacer" presStyleCnt="0"/>
      <dgm:spPr/>
    </dgm:pt>
    <dgm:pt modelId="{A83BBCCD-615F-1147-B453-31E026734E6B}" type="pres">
      <dgm:prSet presAssocID="{C3D6E7F3-D5F4-4F58-A3F1-976FE0AF0102}" presName="parentText" presStyleLbl="node1" presStyleIdx="4" presStyleCnt="7">
        <dgm:presLayoutVars>
          <dgm:chMax val="0"/>
          <dgm:bulletEnabled val="1"/>
        </dgm:presLayoutVars>
      </dgm:prSet>
      <dgm:spPr/>
    </dgm:pt>
    <dgm:pt modelId="{43FAB61D-A16A-DA41-8C2E-F4CC0983ED93}" type="pres">
      <dgm:prSet presAssocID="{E55D28BD-B4D3-444B-94DA-3DDDEAB0A0CF}" presName="spacer" presStyleCnt="0"/>
      <dgm:spPr/>
    </dgm:pt>
    <dgm:pt modelId="{4D525BDD-CB0F-D94C-A68A-9904CC0F9F97}" type="pres">
      <dgm:prSet presAssocID="{CE079661-8EA9-4935-AE9B-BC34A9E57AD8}" presName="parentText" presStyleLbl="node1" presStyleIdx="5" presStyleCnt="7">
        <dgm:presLayoutVars>
          <dgm:chMax val="0"/>
          <dgm:bulletEnabled val="1"/>
        </dgm:presLayoutVars>
      </dgm:prSet>
      <dgm:spPr/>
    </dgm:pt>
    <dgm:pt modelId="{82728C8C-5F7D-6B46-9416-04920D9506FE}" type="pres">
      <dgm:prSet presAssocID="{160DEB7E-5BF6-4FF4-B990-3AB26885EA10}" presName="spacer" presStyleCnt="0"/>
      <dgm:spPr/>
    </dgm:pt>
    <dgm:pt modelId="{443E2E63-76C9-7744-82C5-A2357E6724B7}" type="pres">
      <dgm:prSet presAssocID="{CA2D8A73-0138-4128-860B-39F12D58E80F}" presName="parentText" presStyleLbl="node1" presStyleIdx="6" presStyleCnt="7">
        <dgm:presLayoutVars>
          <dgm:chMax val="0"/>
          <dgm:bulletEnabled val="1"/>
        </dgm:presLayoutVars>
      </dgm:prSet>
      <dgm:spPr/>
    </dgm:pt>
  </dgm:ptLst>
  <dgm:cxnLst>
    <dgm:cxn modelId="{90FE5409-5D5D-2B43-A3F1-D30FB2ADCD28}" type="presOf" srcId="{5400A731-D353-401D-ACB7-D75D1E005EE1}" destId="{0A4A7FA7-37BD-6147-8041-5F37863A5968}" srcOrd="0" destOrd="0" presId="urn:microsoft.com/office/officeart/2005/8/layout/vList2"/>
    <dgm:cxn modelId="{DA28C819-AC27-6B49-AC9F-04F474B71F81}" type="presOf" srcId="{3AEAF359-2659-4CB9-BD6C-49499CBF5808}" destId="{E246657B-E45E-7F48-A9E9-B2B7D247FF03}" srcOrd="0" destOrd="0" presId="urn:microsoft.com/office/officeart/2005/8/layout/vList2"/>
    <dgm:cxn modelId="{94390B1D-F80D-48FF-8090-62812E04B3CB}" srcId="{5400A731-D353-401D-ACB7-D75D1E005EE1}" destId="{B003353F-76EF-4A07-BC8A-2BD7D623F38E}" srcOrd="0" destOrd="0" parTransId="{B2E45B5E-5127-4266-AC10-D408C7AF72D9}" sibTransId="{90A03DA0-03B4-4082-897A-DF8C2070FAA9}"/>
    <dgm:cxn modelId="{14CB6E29-34DF-44FE-A3CF-14BB01D120D6}" srcId="{5400A731-D353-401D-ACB7-D75D1E005EE1}" destId="{CE079661-8EA9-4935-AE9B-BC34A9E57AD8}" srcOrd="5" destOrd="0" parTransId="{E3147717-3F3B-4BF7-96B9-BCAE9C918E8F}" sibTransId="{160DEB7E-5BF6-4FF4-B990-3AB26885EA10}"/>
    <dgm:cxn modelId="{37A6BB5C-03A1-44FB-AD17-5AA6D8A0F1F0}" srcId="{5400A731-D353-401D-ACB7-D75D1E005EE1}" destId="{12CD7F98-E5CE-4073-82ED-BBDFB8C51666}" srcOrd="1" destOrd="0" parTransId="{B440B74E-1862-43F1-9CD7-D0C8B7DED1F0}" sibTransId="{588DF237-C507-4BA0-B51F-74E6DD90D0BE}"/>
    <dgm:cxn modelId="{0AE7D660-66C8-44F3-ACA3-C861524D42E5}" srcId="{5400A731-D353-401D-ACB7-D75D1E005EE1}" destId="{3AEAF359-2659-4CB9-BD6C-49499CBF5808}" srcOrd="2" destOrd="0" parTransId="{7EF2E0D0-A3B4-4659-A12E-F5DE045895B8}" sibTransId="{A4C66E0F-B861-485F-B163-0D8E739105CF}"/>
    <dgm:cxn modelId="{10141366-56FE-884D-9638-0916499802CE}" type="presOf" srcId="{CA2D8A73-0138-4128-860B-39F12D58E80F}" destId="{443E2E63-76C9-7744-82C5-A2357E6724B7}" srcOrd="0" destOrd="0" presId="urn:microsoft.com/office/officeart/2005/8/layout/vList2"/>
    <dgm:cxn modelId="{2D76C977-D44F-4050-82EC-B3401645BAE6}" srcId="{5400A731-D353-401D-ACB7-D75D1E005EE1}" destId="{C3D6E7F3-D5F4-4F58-A3F1-976FE0AF0102}" srcOrd="4" destOrd="0" parTransId="{BC394421-E16C-42A2-9CF4-6F80C0314C9C}" sibTransId="{E55D28BD-B4D3-444B-94DA-3DDDEAB0A0CF}"/>
    <dgm:cxn modelId="{87CA037A-57E1-9E44-AE2A-3303D9D0C2DA}" type="presOf" srcId="{D7CB1892-9E81-4865-96CD-409189B00278}" destId="{1FB6F05E-DF1F-4244-928D-728F3BB427B2}" srcOrd="0" destOrd="0" presId="urn:microsoft.com/office/officeart/2005/8/layout/vList2"/>
    <dgm:cxn modelId="{28067C82-DD26-C048-96C8-69024E0809C0}" type="presOf" srcId="{12CD7F98-E5CE-4073-82ED-BBDFB8C51666}" destId="{548A80FB-9F95-FE44-AB40-F2B2C58139DA}" srcOrd="0" destOrd="0" presId="urn:microsoft.com/office/officeart/2005/8/layout/vList2"/>
    <dgm:cxn modelId="{AE34ACAD-4159-D14D-8C57-6BE70A4169F6}" type="presOf" srcId="{CE079661-8EA9-4935-AE9B-BC34A9E57AD8}" destId="{4D525BDD-CB0F-D94C-A68A-9904CC0F9F97}" srcOrd="0" destOrd="0" presId="urn:microsoft.com/office/officeart/2005/8/layout/vList2"/>
    <dgm:cxn modelId="{E71809BE-23AC-490D-950A-3C979984F6B9}" srcId="{5400A731-D353-401D-ACB7-D75D1E005EE1}" destId="{CA2D8A73-0138-4128-860B-39F12D58E80F}" srcOrd="6" destOrd="0" parTransId="{9A947A85-E55B-437C-88F0-7D67507BCBB3}" sibTransId="{430B687C-7F5D-4B97-8BAE-A9A0939C69F9}"/>
    <dgm:cxn modelId="{8933E6C6-7F5D-D64C-AAD7-235224C06499}" type="presOf" srcId="{C3D6E7F3-D5F4-4F58-A3F1-976FE0AF0102}" destId="{A83BBCCD-615F-1147-B453-31E026734E6B}" srcOrd="0" destOrd="0" presId="urn:microsoft.com/office/officeart/2005/8/layout/vList2"/>
    <dgm:cxn modelId="{AA3BFBDC-1D80-F144-A4B8-53DBED70460F}" type="presOf" srcId="{B003353F-76EF-4A07-BC8A-2BD7D623F38E}" destId="{5C31B01A-8F03-154C-B7DD-1268A536CED4}" srcOrd="0" destOrd="0" presId="urn:microsoft.com/office/officeart/2005/8/layout/vList2"/>
    <dgm:cxn modelId="{4224EEF0-3D87-4F10-BFC9-24DEDC51436F}" srcId="{5400A731-D353-401D-ACB7-D75D1E005EE1}" destId="{D7CB1892-9E81-4865-96CD-409189B00278}" srcOrd="3" destOrd="0" parTransId="{08B8F06F-87B2-4384-99E7-2197BEAAF538}" sibTransId="{8480C03A-E58F-4333-84B0-7FD5CB0C9A3A}"/>
    <dgm:cxn modelId="{37DA6E3E-36FC-174A-AA11-2F7A0C9ED0E4}" type="presParOf" srcId="{0A4A7FA7-37BD-6147-8041-5F37863A5968}" destId="{5C31B01A-8F03-154C-B7DD-1268A536CED4}" srcOrd="0" destOrd="0" presId="urn:microsoft.com/office/officeart/2005/8/layout/vList2"/>
    <dgm:cxn modelId="{3045E130-9216-4249-9C4D-E4DEED515DEA}" type="presParOf" srcId="{0A4A7FA7-37BD-6147-8041-5F37863A5968}" destId="{2BDED6FA-A929-1B4F-9AF6-DA6158061C52}" srcOrd="1" destOrd="0" presId="urn:microsoft.com/office/officeart/2005/8/layout/vList2"/>
    <dgm:cxn modelId="{9E2E9A2A-5340-6C49-9FA7-65C480878EE8}" type="presParOf" srcId="{0A4A7FA7-37BD-6147-8041-5F37863A5968}" destId="{548A80FB-9F95-FE44-AB40-F2B2C58139DA}" srcOrd="2" destOrd="0" presId="urn:microsoft.com/office/officeart/2005/8/layout/vList2"/>
    <dgm:cxn modelId="{20DDFAD3-1E0D-3F49-8A95-7B053FF629EF}" type="presParOf" srcId="{0A4A7FA7-37BD-6147-8041-5F37863A5968}" destId="{583EF076-C5CF-D14E-A782-7AE3C8957853}" srcOrd="3" destOrd="0" presId="urn:microsoft.com/office/officeart/2005/8/layout/vList2"/>
    <dgm:cxn modelId="{E794540D-D841-244B-9284-50EF015452FF}" type="presParOf" srcId="{0A4A7FA7-37BD-6147-8041-5F37863A5968}" destId="{E246657B-E45E-7F48-A9E9-B2B7D247FF03}" srcOrd="4" destOrd="0" presId="urn:microsoft.com/office/officeart/2005/8/layout/vList2"/>
    <dgm:cxn modelId="{71F2B599-3190-8A45-AECB-E7DC9283E1F8}" type="presParOf" srcId="{0A4A7FA7-37BD-6147-8041-5F37863A5968}" destId="{E11A4E8B-097A-9E48-B79D-234B194FE0DA}" srcOrd="5" destOrd="0" presId="urn:microsoft.com/office/officeart/2005/8/layout/vList2"/>
    <dgm:cxn modelId="{D8179CBF-F991-064E-A473-B85266776D90}" type="presParOf" srcId="{0A4A7FA7-37BD-6147-8041-5F37863A5968}" destId="{1FB6F05E-DF1F-4244-928D-728F3BB427B2}" srcOrd="6" destOrd="0" presId="urn:microsoft.com/office/officeart/2005/8/layout/vList2"/>
    <dgm:cxn modelId="{0A2CD267-7F0D-394B-BA8C-E195E88D131C}" type="presParOf" srcId="{0A4A7FA7-37BD-6147-8041-5F37863A5968}" destId="{61121A4F-AABF-2548-8CFF-B50E70E03BDC}" srcOrd="7" destOrd="0" presId="urn:microsoft.com/office/officeart/2005/8/layout/vList2"/>
    <dgm:cxn modelId="{714976C9-CF3A-C944-AA01-DD954F0C8311}" type="presParOf" srcId="{0A4A7FA7-37BD-6147-8041-5F37863A5968}" destId="{A83BBCCD-615F-1147-B453-31E026734E6B}" srcOrd="8" destOrd="0" presId="urn:microsoft.com/office/officeart/2005/8/layout/vList2"/>
    <dgm:cxn modelId="{CAB25667-0878-E447-8CE4-2F182B3D5700}" type="presParOf" srcId="{0A4A7FA7-37BD-6147-8041-5F37863A5968}" destId="{43FAB61D-A16A-DA41-8C2E-F4CC0983ED93}" srcOrd="9" destOrd="0" presId="urn:microsoft.com/office/officeart/2005/8/layout/vList2"/>
    <dgm:cxn modelId="{DB64AAB0-AA45-2F44-BA49-61E914DFCD79}" type="presParOf" srcId="{0A4A7FA7-37BD-6147-8041-5F37863A5968}" destId="{4D525BDD-CB0F-D94C-A68A-9904CC0F9F97}" srcOrd="10" destOrd="0" presId="urn:microsoft.com/office/officeart/2005/8/layout/vList2"/>
    <dgm:cxn modelId="{D1BA33C9-F466-CC43-95A8-3507FE4637BB}" type="presParOf" srcId="{0A4A7FA7-37BD-6147-8041-5F37863A5968}" destId="{82728C8C-5F7D-6B46-9416-04920D9506FE}" srcOrd="11" destOrd="0" presId="urn:microsoft.com/office/officeart/2005/8/layout/vList2"/>
    <dgm:cxn modelId="{7BFF786F-6A11-FB47-A81E-41A51666E0D6}" type="presParOf" srcId="{0A4A7FA7-37BD-6147-8041-5F37863A5968}" destId="{443E2E63-76C9-7744-82C5-A2357E6724B7}"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B02E81-72FA-4605-9E89-393F3DAC10F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448CABA-35C5-40F8-8378-F0C19EAABC36}">
      <dgm:prSet custT="1"/>
      <dgm:spPr/>
      <dgm:t>
        <a:bodyPr/>
        <a:lstStyle/>
        <a:p>
          <a:pPr>
            <a:lnSpc>
              <a:spcPct val="100000"/>
            </a:lnSpc>
          </a:pPr>
          <a:r>
            <a:rPr lang="en-US" sz="1600" dirty="0"/>
            <a:t>Avoid “why” questions such as, “Why didn’t you do something about this before?”</a:t>
          </a:r>
        </a:p>
      </dgm:t>
    </dgm:pt>
    <dgm:pt modelId="{617FC246-3264-4035-A75A-5D910D5E793A}" type="parTrans" cxnId="{CCDD93C6-CEB9-4913-A251-0BCB43DB1807}">
      <dgm:prSet/>
      <dgm:spPr/>
      <dgm:t>
        <a:bodyPr/>
        <a:lstStyle/>
        <a:p>
          <a:endParaRPr lang="en-US"/>
        </a:p>
      </dgm:t>
    </dgm:pt>
    <dgm:pt modelId="{7150C226-2112-4A97-963E-172E56D029AC}" type="sibTrans" cxnId="{CCDD93C6-CEB9-4913-A251-0BCB43DB1807}">
      <dgm:prSet/>
      <dgm:spPr/>
      <dgm:t>
        <a:bodyPr/>
        <a:lstStyle/>
        <a:p>
          <a:endParaRPr lang="en-US"/>
        </a:p>
      </dgm:t>
    </dgm:pt>
    <dgm:pt modelId="{0F50B45B-3C1A-4E5E-ACA6-9EFCA1BD8ECA}">
      <dgm:prSet custT="1"/>
      <dgm:spPr/>
      <dgm:t>
        <a:bodyPr/>
        <a:lstStyle/>
        <a:p>
          <a:pPr>
            <a:lnSpc>
              <a:spcPct val="100000"/>
            </a:lnSpc>
          </a:pPr>
          <a:r>
            <a:rPr lang="en-US" sz="1600" dirty="0"/>
            <a:t>Don’t ask leading questions such as, “Would you want to continue working here if the behavior continues?”</a:t>
          </a:r>
        </a:p>
      </dgm:t>
    </dgm:pt>
    <dgm:pt modelId="{B418610F-5714-447B-9A43-B10A6CC37ED8}" type="parTrans" cxnId="{0504F296-9A6A-4F4C-905D-E999AC846125}">
      <dgm:prSet/>
      <dgm:spPr/>
      <dgm:t>
        <a:bodyPr/>
        <a:lstStyle/>
        <a:p>
          <a:endParaRPr lang="en-US"/>
        </a:p>
      </dgm:t>
    </dgm:pt>
    <dgm:pt modelId="{3E74779B-9BED-4103-96FD-D20518490BCD}" type="sibTrans" cxnId="{0504F296-9A6A-4F4C-905D-E999AC846125}">
      <dgm:prSet/>
      <dgm:spPr/>
      <dgm:t>
        <a:bodyPr/>
        <a:lstStyle/>
        <a:p>
          <a:endParaRPr lang="en-US"/>
        </a:p>
      </dgm:t>
    </dgm:pt>
    <dgm:pt modelId="{5E5F0A16-B043-485B-AA0F-D4F622D0ED2F}">
      <dgm:prSet custT="1"/>
      <dgm:spPr/>
      <dgm:t>
        <a:bodyPr/>
        <a:lstStyle/>
        <a:p>
          <a:pPr>
            <a:lnSpc>
              <a:spcPct val="100000"/>
            </a:lnSpc>
          </a:pPr>
          <a:r>
            <a:rPr lang="en-US" sz="1600" dirty="0"/>
            <a:t>Avoid asking multiple choice questions such as, “Did he touch you on your arm, the shoulder, or the face?” Instead ask, “Where did he touch you?”</a:t>
          </a:r>
        </a:p>
      </dgm:t>
    </dgm:pt>
    <dgm:pt modelId="{F0A166D3-F84D-4DA9-BA10-3E495A827EAC}" type="parTrans" cxnId="{E0E2C9D1-CD17-4D15-BDBB-19BE5B513D35}">
      <dgm:prSet/>
      <dgm:spPr/>
      <dgm:t>
        <a:bodyPr/>
        <a:lstStyle/>
        <a:p>
          <a:endParaRPr lang="en-US"/>
        </a:p>
      </dgm:t>
    </dgm:pt>
    <dgm:pt modelId="{880308D4-9B35-463E-BA3C-0E68B0DE6227}" type="sibTrans" cxnId="{E0E2C9D1-CD17-4D15-BDBB-19BE5B513D35}">
      <dgm:prSet/>
      <dgm:spPr/>
      <dgm:t>
        <a:bodyPr/>
        <a:lstStyle/>
        <a:p>
          <a:endParaRPr lang="en-US"/>
        </a:p>
      </dgm:t>
    </dgm:pt>
    <dgm:pt modelId="{56385BE5-D921-4211-953E-1BB2978068F6}" type="pres">
      <dgm:prSet presAssocID="{90B02E81-72FA-4605-9E89-393F3DAC10F2}" presName="root" presStyleCnt="0">
        <dgm:presLayoutVars>
          <dgm:dir/>
          <dgm:resizeHandles val="exact"/>
        </dgm:presLayoutVars>
      </dgm:prSet>
      <dgm:spPr/>
    </dgm:pt>
    <dgm:pt modelId="{B9286BAB-A32F-4810-BB2B-B622E783A49B}" type="pres">
      <dgm:prSet presAssocID="{90B02E81-72FA-4605-9E89-393F3DAC10F2}" presName="container" presStyleCnt="0">
        <dgm:presLayoutVars>
          <dgm:dir/>
          <dgm:resizeHandles val="exact"/>
        </dgm:presLayoutVars>
      </dgm:prSet>
      <dgm:spPr/>
    </dgm:pt>
    <dgm:pt modelId="{490E2E12-6833-4C58-B2DB-90602E94A086}" type="pres">
      <dgm:prSet presAssocID="{6448CABA-35C5-40F8-8378-F0C19EAABC36}" presName="compNode" presStyleCnt="0"/>
      <dgm:spPr/>
    </dgm:pt>
    <dgm:pt modelId="{A797538D-4358-49F7-8D4A-D1698942AA2F}" type="pres">
      <dgm:prSet presAssocID="{6448CABA-35C5-40F8-8378-F0C19EAABC36}" presName="iconBgRect" presStyleLbl="bgShp" presStyleIdx="0" presStyleCnt="3"/>
      <dgm:spPr/>
    </dgm:pt>
    <dgm:pt modelId="{43288FB7-4DD9-41B4-90AD-7C5BE9321445}" type="pres">
      <dgm:prSet presAssocID="{6448CABA-35C5-40F8-8378-F0C19EAABC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7ADA4AB5-8E5B-4220-B415-BA443D937493}" type="pres">
      <dgm:prSet presAssocID="{6448CABA-35C5-40F8-8378-F0C19EAABC36}" presName="spaceRect" presStyleCnt="0"/>
      <dgm:spPr/>
    </dgm:pt>
    <dgm:pt modelId="{67FEC339-E5C7-48DE-BD75-3B42EF85ABA5}" type="pres">
      <dgm:prSet presAssocID="{6448CABA-35C5-40F8-8378-F0C19EAABC36}" presName="textRect" presStyleLbl="revTx" presStyleIdx="0" presStyleCnt="3" custScaleY="173981">
        <dgm:presLayoutVars>
          <dgm:chMax val="1"/>
          <dgm:chPref val="1"/>
        </dgm:presLayoutVars>
      </dgm:prSet>
      <dgm:spPr/>
    </dgm:pt>
    <dgm:pt modelId="{7E857E93-6689-423F-B0B8-AC8B80B57842}" type="pres">
      <dgm:prSet presAssocID="{7150C226-2112-4A97-963E-172E56D029AC}" presName="sibTrans" presStyleLbl="sibTrans2D1" presStyleIdx="0" presStyleCnt="0"/>
      <dgm:spPr/>
    </dgm:pt>
    <dgm:pt modelId="{AEB2F41A-C1B0-4C23-9205-10EB4F06A678}" type="pres">
      <dgm:prSet presAssocID="{0F50B45B-3C1A-4E5E-ACA6-9EFCA1BD8ECA}" presName="compNode" presStyleCnt="0"/>
      <dgm:spPr/>
    </dgm:pt>
    <dgm:pt modelId="{D0692126-F6FB-4EB7-A919-9394EB45208A}" type="pres">
      <dgm:prSet presAssocID="{0F50B45B-3C1A-4E5E-ACA6-9EFCA1BD8ECA}" presName="iconBgRect" presStyleLbl="bgShp" presStyleIdx="1" presStyleCnt="3"/>
      <dgm:spPr/>
    </dgm:pt>
    <dgm:pt modelId="{D6A2DB35-A7D6-4559-BE2E-1C3D878E8C2A}" type="pres">
      <dgm:prSet presAssocID="{0F50B45B-3C1A-4E5E-ACA6-9EFCA1BD8EC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7883704F-AE64-406F-8338-656E7E5B7A9B}" type="pres">
      <dgm:prSet presAssocID="{0F50B45B-3C1A-4E5E-ACA6-9EFCA1BD8ECA}" presName="spaceRect" presStyleCnt="0"/>
      <dgm:spPr/>
    </dgm:pt>
    <dgm:pt modelId="{89827FA5-E13E-401F-9FFB-61FE3B668C2B}" type="pres">
      <dgm:prSet presAssocID="{0F50B45B-3C1A-4E5E-ACA6-9EFCA1BD8ECA}" presName="textRect" presStyleLbl="revTx" presStyleIdx="1" presStyleCnt="3">
        <dgm:presLayoutVars>
          <dgm:chMax val="1"/>
          <dgm:chPref val="1"/>
        </dgm:presLayoutVars>
      </dgm:prSet>
      <dgm:spPr/>
    </dgm:pt>
    <dgm:pt modelId="{B4191E4E-CCC8-4FFC-A388-EE4F1039DB4F}" type="pres">
      <dgm:prSet presAssocID="{3E74779B-9BED-4103-96FD-D20518490BCD}" presName="sibTrans" presStyleLbl="sibTrans2D1" presStyleIdx="0" presStyleCnt="0"/>
      <dgm:spPr/>
    </dgm:pt>
    <dgm:pt modelId="{7F8D4DB8-4CA6-4180-929F-D95C37AE2F1C}" type="pres">
      <dgm:prSet presAssocID="{5E5F0A16-B043-485B-AA0F-D4F622D0ED2F}" presName="compNode" presStyleCnt="0"/>
      <dgm:spPr/>
    </dgm:pt>
    <dgm:pt modelId="{E81DEE1D-A576-49FF-987B-A760971A7529}" type="pres">
      <dgm:prSet presAssocID="{5E5F0A16-B043-485B-AA0F-D4F622D0ED2F}" presName="iconBgRect" presStyleLbl="bgShp" presStyleIdx="2" presStyleCnt="3"/>
      <dgm:spPr/>
    </dgm:pt>
    <dgm:pt modelId="{B376D9E1-80A3-4B74-A09D-F3DE46C79ACC}" type="pres">
      <dgm:prSet presAssocID="{5E5F0A16-B043-485B-AA0F-D4F622D0ED2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E27DA62B-7211-4B18-866F-E38BD081C60B}" type="pres">
      <dgm:prSet presAssocID="{5E5F0A16-B043-485B-AA0F-D4F622D0ED2F}" presName="spaceRect" presStyleCnt="0"/>
      <dgm:spPr/>
    </dgm:pt>
    <dgm:pt modelId="{60D2B98F-04D1-44F9-853D-6461F616E49B}" type="pres">
      <dgm:prSet presAssocID="{5E5F0A16-B043-485B-AA0F-D4F622D0ED2F}" presName="textRect" presStyleLbl="revTx" presStyleIdx="2" presStyleCnt="3">
        <dgm:presLayoutVars>
          <dgm:chMax val="1"/>
          <dgm:chPref val="1"/>
        </dgm:presLayoutVars>
      </dgm:prSet>
      <dgm:spPr/>
    </dgm:pt>
  </dgm:ptLst>
  <dgm:cxnLst>
    <dgm:cxn modelId="{D967C325-5605-440D-A1FC-57141BFF9C71}" type="presOf" srcId="{5E5F0A16-B043-485B-AA0F-D4F622D0ED2F}" destId="{60D2B98F-04D1-44F9-853D-6461F616E49B}" srcOrd="0" destOrd="0" presId="urn:microsoft.com/office/officeart/2018/2/layout/IconCircleList"/>
    <dgm:cxn modelId="{6672C930-AFBB-47C5-828E-6AE9BE888B7F}" type="presOf" srcId="{90B02E81-72FA-4605-9E89-393F3DAC10F2}" destId="{56385BE5-D921-4211-953E-1BB2978068F6}" srcOrd="0" destOrd="0" presId="urn:microsoft.com/office/officeart/2018/2/layout/IconCircleList"/>
    <dgm:cxn modelId="{BE7E1550-0FC9-456B-9EF1-0436858D1B29}" type="presOf" srcId="{6448CABA-35C5-40F8-8378-F0C19EAABC36}" destId="{67FEC339-E5C7-48DE-BD75-3B42EF85ABA5}" srcOrd="0" destOrd="0" presId="urn:microsoft.com/office/officeart/2018/2/layout/IconCircleList"/>
    <dgm:cxn modelId="{6A472990-A224-49FB-B102-2F1A648B6592}" type="presOf" srcId="{0F50B45B-3C1A-4E5E-ACA6-9EFCA1BD8ECA}" destId="{89827FA5-E13E-401F-9FFB-61FE3B668C2B}" srcOrd="0" destOrd="0" presId="urn:microsoft.com/office/officeart/2018/2/layout/IconCircleList"/>
    <dgm:cxn modelId="{0504F296-9A6A-4F4C-905D-E999AC846125}" srcId="{90B02E81-72FA-4605-9E89-393F3DAC10F2}" destId="{0F50B45B-3C1A-4E5E-ACA6-9EFCA1BD8ECA}" srcOrd="1" destOrd="0" parTransId="{B418610F-5714-447B-9A43-B10A6CC37ED8}" sibTransId="{3E74779B-9BED-4103-96FD-D20518490BCD}"/>
    <dgm:cxn modelId="{4A9826BD-E25C-426F-85AF-9C203F514CE9}" type="presOf" srcId="{7150C226-2112-4A97-963E-172E56D029AC}" destId="{7E857E93-6689-423F-B0B8-AC8B80B57842}" srcOrd="0" destOrd="0" presId="urn:microsoft.com/office/officeart/2018/2/layout/IconCircleList"/>
    <dgm:cxn modelId="{CCDD93C6-CEB9-4913-A251-0BCB43DB1807}" srcId="{90B02E81-72FA-4605-9E89-393F3DAC10F2}" destId="{6448CABA-35C5-40F8-8378-F0C19EAABC36}" srcOrd="0" destOrd="0" parTransId="{617FC246-3264-4035-A75A-5D910D5E793A}" sibTransId="{7150C226-2112-4A97-963E-172E56D029AC}"/>
    <dgm:cxn modelId="{E0E2C9D1-CD17-4D15-BDBB-19BE5B513D35}" srcId="{90B02E81-72FA-4605-9E89-393F3DAC10F2}" destId="{5E5F0A16-B043-485B-AA0F-D4F622D0ED2F}" srcOrd="2" destOrd="0" parTransId="{F0A166D3-F84D-4DA9-BA10-3E495A827EAC}" sibTransId="{880308D4-9B35-463E-BA3C-0E68B0DE6227}"/>
    <dgm:cxn modelId="{E87094F4-FF81-429B-90DF-C0077F9276AF}" type="presOf" srcId="{3E74779B-9BED-4103-96FD-D20518490BCD}" destId="{B4191E4E-CCC8-4FFC-A388-EE4F1039DB4F}" srcOrd="0" destOrd="0" presId="urn:microsoft.com/office/officeart/2018/2/layout/IconCircleList"/>
    <dgm:cxn modelId="{38F21F05-F55B-4F0A-9D6E-E14295026AB0}" type="presParOf" srcId="{56385BE5-D921-4211-953E-1BB2978068F6}" destId="{B9286BAB-A32F-4810-BB2B-B622E783A49B}" srcOrd="0" destOrd="0" presId="urn:microsoft.com/office/officeart/2018/2/layout/IconCircleList"/>
    <dgm:cxn modelId="{B9FD6D4E-20D1-47F0-BF19-17430E5A5B0A}" type="presParOf" srcId="{B9286BAB-A32F-4810-BB2B-B622E783A49B}" destId="{490E2E12-6833-4C58-B2DB-90602E94A086}" srcOrd="0" destOrd="0" presId="urn:microsoft.com/office/officeart/2018/2/layout/IconCircleList"/>
    <dgm:cxn modelId="{909C2582-BCF8-4D1E-8321-81C53EDF4BA7}" type="presParOf" srcId="{490E2E12-6833-4C58-B2DB-90602E94A086}" destId="{A797538D-4358-49F7-8D4A-D1698942AA2F}" srcOrd="0" destOrd="0" presId="urn:microsoft.com/office/officeart/2018/2/layout/IconCircleList"/>
    <dgm:cxn modelId="{8FA235A7-516D-44AC-BE9D-A8064E41E81A}" type="presParOf" srcId="{490E2E12-6833-4C58-B2DB-90602E94A086}" destId="{43288FB7-4DD9-41B4-90AD-7C5BE9321445}" srcOrd="1" destOrd="0" presId="urn:microsoft.com/office/officeart/2018/2/layout/IconCircleList"/>
    <dgm:cxn modelId="{AFD4E852-5943-4D36-9561-A60A23D45484}" type="presParOf" srcId="{490E2E12-6833-4C58-B2DB-90602E94A086}" destId="{7ADA4AB5-8E5B-4220-B415-BA443D937493}" srcOrd="2" destOrd="0" presId="urn:microsoft.com/office/officeart/2018/2/layout/IconCircleList"/>
    <dgm:cxn modelId="{7C55D3E5-D584-4DBA-9C72-E0E9DD92F505}" type="presParOf" srcId="{490E2E12-6833-4C58-B2DB-90602E94A086}" destId="{67FEC339-E5C7-48DE-BD75-3B42EF85ABA5}" srcOrd="3" destOrd="0" presId="urn:microsoft.com/office/officeart/2018/2/layout/IconCircleList"/>
    <dgm:cxn modelId="{C3616745-4778-4301-97F1-4DB7202EB371}" type="presParOf" srcId="{B9286BAB-A32F-4810-BB2B-B622E783A49B}" destId="{7E857E93-6689-423F-B0B8-AC8B80B57842}" srcOrd="1" destOrd="0" presId="urn:microsoft.com/office/officeart/2018/2/layout/IconCircleList"/>
    <dgm:cxn modelId="{739F3B85-C3C8-40FD-827B-6C052E3FF0B5}" type="presParOf" srcId="{B9286BAB-A32F-4810-BB2B-B622E783A49B}" destId="{AEB2F41A-C1B0-4C23-9205-10EB4F06A678}" srcOrd="2" destOrd="0" presId="urn:microsoft.com/office/officeart/2018/2/layout/IconCircleList"/>
    <dgm:cxn modelId="{10F80CC8-6448-428A-A176-352567675E87}" type="presParOf" srcId="{AEB2F41A-C1B0-4C23-9205-10EB4F06A678}" destId="{D0692126-F6FB-4EB7-A919-9394EB45208A}" srcOrd="0" destOrd="0" presId="urn:microsoft.com/office/officeart/2018/2/layout/IconCircleList"/>
    <dgm:cxn modelId="{0BB7D650-A1D7-4C0C-B83B-353714818AA1}" type="presParOf" srcId="{AEB2F41A-C1B0-4C23-9205-10EB4F06A678}" destId="{D6A2DB35-A7D6-4559-BE2E-1C3D878E8C2A}" srcOrd="1" destOrd="0" presId="urn:microsoft.com/office/officeart/2018/2/layout/IconCircleList"/>
    <dgm:cxn modelId="{CF83F4EB-A8B6-4E1D-807D-7C6F79BC3C6B}" type="presParOf" srcId="{AEB2F41A-C1B0-4C23-9205-10EB4F06A678}" destId="{7883704F-AE64-406F-8338-656E7E5B7A9B}" srcOrd="2" destOrd="0" presId="urn:microsoft.com/office/officeart/2018/2/layout/IconCircleList"/>
    <dgm:cxn modelId="{78A8CEF1-ED07-4227-8380-16516D8F52E9}" type="presParOf" srcId="{AEB2F41A-C1B0-4C23-9205-10EB4F06A678}" destId="{89827FA5-E13E-401F-9FFB-61FE3B668C2B}" srcOrd="3" destOrd="0" presId="urn:microsoft.com/office/officeart/2018/2/layout/IconCircleList"/>
    <dgm:cxn modelId="{CC174BC8-8B8B-4A77-9F79-487F63C324E1}" type="presParOf" srcId="{B9286BAB-A32F-4810-BB2B-B622E783A49B}" destId="{B4191E4E-CCC8-4FFC-A388-EE4F1039DB4F}" srcOrd="3" destOrd="0" presId="urn:microsoft.com/office/officeart/2018/2/layout/IconCircleList"/>
    <dgm:cxn modelId="{617BE797-8090-4813-8720-9F1D76771E94}" type="presParOf" srcId="{B9286BAB-A32F-4810-BB2B-B622E783A49B}" destId="{7F8D4DB8-4CA6-4180-929F-D95C37AE2F1C}" srcOrd="4" destOrd="0" presId="urn:microsoft.com/office/officeart/2018/2/layout/IconCircleList"/>
    <dgm:cxn modelId="{471E38ED-7215-4312-9F05-DF99871EC426}" type="presParOf" srcId="{7F8D4DB8-4CA6-4180-929F-D95C37AE2F1C}" destId="{E81DEE1D-A576-49FF-987B-A760971A7529}" srcOrd="0" destOrd="0" presId="urn:microsoft.com/office/officeart/2018/2/layout/IconCircleList"/>
    <dgm:cxn modelId="{7F959525-DA9D-4536-BE22-9D158753AFED}" type="presParOf" srcId="{7F8D4DB8-4CA6-4180-929F-D95C37AE2F1C}" destId="{B376D9E1-80A3-4B74-A09D-F3DE46C79ACC}" srcOrd="1" destOrd="0" presId="urn:microsoft.com/office/officeart/2018/2/layout/IconCircleList"/>
    <dgm:cxn modelId="{9216756E-C499-424C-8C75-3720B465BBA7}" type="presParOf" srcId="{7F8D4DB8-4CA6-4180-929F-D95C37AE2F1C}" destId="{E27DA62B-7211-4B18-866F-E38BD081C60B}" srcOrd="2" destOrd="0" presId="urn:microsoft.com/office/officeart/2018/2/layout/IconCircleList"/>
    <dgm:cxn modelId="{92CC7E7F-E218-4AA7-8D7D-5606AF15AEE8}" type="presParOf" srcId="{7F8D4DB8-4CA6-4180-929F-D95C37AE2F1C}" destId="{60D2B98F-04D1-44F9-853D-6461F616E49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1B01A-8F03-154C-B7DD-1268A536CED4}">
      <dsp:nvSpPr>
        <dsp:cNvPr id="0" name=""/>
        <dsp:cNvSpPr/>
      </dsp:nvSpPr>
      <dsp:spPr>
        <a:xfrm>
          <a:off x="0" y="973205"/>
          <a:ext cx="6797675" cy="4797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Where did the behavior occur?</a:t>
          </a:r>
        </a:p>
      </dsp:txBody>
      <dsp:txXfrm>
        <a:off x="23417" y="996622"/>
        <a:ext cx="6750841" cy="432866"/>
      </dsp:txXfrm>
    </dsp:sp>
    <dsp:sp modelId="{548A80FB-9F95-FE44-AB40-F2B2C58139DA}">
      <dsp:nvSpPr>
        <dsp:cNvPr id="0" name=""/>
        <dsp:cNvSpPr/>
      </dsp:nvSpPr>
      <dsp:spPr>
        <a:xfrm>
          <a:off x="0" y="1510506"/>
          <a:ext cx="6797675" cy="479700"/>
        </a:xfrm>
        <a:prstGeom prst="roundRect">
          <a:avLst/>
        </a:prstGeom>
        <a:solidFill>
          <a:schemeClr val="accent2">
            <a:hueOff val="-221971"/>
            <a:satOff val="-98"/>
            <a:lumOff val="2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Who was involved?</a:t>
          </a:r>
        </a:p>
      </dsp:txBody>
      <dsp:txXfrm>
        <a:off x="23417" y="1533923"/>
        <a:ext cx="6750841" cy="432866"/>
      </dsp:txXfrm>
    </dsp:sp>
    <dsp:sp modelId="{E246657B-E45E-7F48-A9E9-B2B7D247FF03}">
      <dsp:nvSpPr>
        <dsp:cNvPr id="0" name=""/>
        <dsp:cNvSpPr/>
      </dsp:nvSpPr>
      <dsp:spPr>
        <a:xfrm>
          <a:off x="0" y="2047806"/>
          <a:ext cx="6797675" cy="479700"/>
        </a:xfrm>
        <a:prstGeom prst="roundRect">
          <a:avLst/>
        </a:prstGeom>
        <a:solidFill>
          <a:schemeClr val="accent2">
            <a:hueOff val="-443941"/>
            <a:satOff val="-195"/>
            <a:lumOff val="5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Were there any witnesses?</a:t>
          </a:r>
        </a:p>
      </dsp:txBody>
      <dsp:txXfrm>
        <a:off x="23417" y="2071223"/>
        <a:ext cx="6750841" cy="432866"/>
      </dsp:txXfrm>
    </dsp:sp>
    <dsp:sp modelId="{1FB6F05E-DF1F-4244-928D-728F3BB427B2}">
      <dsp:nvSpPr>
        <dsp:cNvPr id="0" name=""/>
        <dsp:cNvSpPr/>
      </dsp:nvSpPr>
      <dsp:spPr>
        <a:xfrm>
          <a:off x="0" y="2585106"/>
          <a:ext cx="6797675" cy="479700"/>
        </a:xfrm>
        <a:prstGeom prst="roundRect">
          <a:avLst/>
        </a:prstGeom>
        <a:solidFill>
          <a:schemeClr val="accent2">
            <a:hueOff val="-665912"/>
            <a:satOff val="-293"/>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Did you talk to anybody else about what happened?</a:t>
          </a:r>
        </a:p>
      </dsp:txBody>
      <dsp:txXfrm>
        <a:off x="23417" y="2608523"/>
        <a:ext cx="6750841" cy="432866"/>
      </dsp:txXfrm>
    </dsp:sp>
    <dsp:sp modelId="{A83BBCCD-615F-1147-B453-31E026734E6B}">
      <dsp:nvSpPr>
        <dsp:cNvPr id="0" name=""/>
        <dsp:cNvSpPr/>
      </dsp:nvSpPr>
      <dsp:spPr>
        <a:xfrm>
          <a:off x="0" y="3122406"/>
          <a:ext cx="6797675" cy="479700"/>
        </a:xfrm>
        <a:prstGeom prst="roundRect">
          <a:avLst/>
        </a:prstGeom>
        <a:solidFill>
          <a:schemeClr val="accent2">
            <a:hueOff val="-887883"/>
            <a:satOff val="-391"/>
            <a:lumOff val="10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Has this happened before?</a:t>
          </a:r>
        </a:p>
      </dsp:txBody>
      <dsp:txXfrm>
        <a:off x="23417" y="3145823"/>
        <a:ext cx="6750841" cy="432866"/>
      </dsp:txXfrm>
    </dsp:sp>
    <dsp:sp modelId="{4D525BDD-CB0F-D94C-A68A-9904CC0F9F97}">
      <dsp:nvSpPr>
        <dsp:cNvPr id="0" name=""/>
        <dsp:cNvSpPr/>
      </dsp:nvSpPr>
      <dsp:spPr>
        <a:xfrm>
          <a:off x="0" y="3659706"/>
          <a:ext cx="6797675" cy="479700"/>
        </a:xfrm>
        <a:prstGeom prst="roundRect">
          <a:avLst/>
        </a:prstGeom>
        <a:solidFill>
          <a:schemeClr val="accent2">
            <a:hueOff val="-1109853"/>
            <a:satOff val="-488"/>
            <a:lumOff val="13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How long has this been going on?</a:t>
          </a:r>
        </a:p>
      </dsp:txBody>
      <dsp:txXfrm>
        <a:off x="23417" y="3683123"/>
        <a:ext cx="6750841" cy="432866"/>
      </dsp:txXfrm>
    </dsp:sp>
    <dsp:sp modelId="{443E2E63-76C9-7744-82C5-A2357E6724B7}">
      <dsp:nvSpPr>
        <dsp:cNvPr id="0" name=""/>
        <dsp:cNvSpPr/>
      </dsp:nvSpPr>
      <dsp:spPr>
        <a:xfrm>
          <a:off x="0" y="4197006"/>
          <a:ext cx="6797675" cy="479700"/>
        </a:xfrm>
        <a:prstGeom prst="roundRect">
          <a:avLst/>
        </a:prstGeom>
        <a:solidFill>
          <a:schemeClr val="accent2">
            <a:hueOff val="-1331824"/>
            <a:satOff val="-586"/>
            <a:lumOff val="1569"/>
            <a:alphaOff val="0"/>
          </a:schemeClr>
        </a:solidFill>
        <a:ln w="158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Was the person told that the behavior was unwelcome?</a:t>
          </a:r>
        </a:p>
      </dsp:txBody>
      <dsp:txXfrm>
        <a:off x="23417" y="4220423"/>
        <a:ext cx="6750841" cy="432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7538D-4358-49F7-8D4A-D1698942AA2F}">
      <dsp:nvSpPr>
        <dsp:cNvPr id="0" name=""/>
        <dsp:cNvSpPr/>
      </dsp:nvSpPr>
      <dsp:spPr>
        <a:xfrm>
          <a:off x="344932" y="1486973"/>
          <a:ext cx="812133" cy="8121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288FB7-4DD9-41B4-90AD-7C5BE9321445}">
      <dsp:nvSpPr>
        <dsp:cNvPr id="0" name=""/>
        <dsp:cNvSpPr/>
      </dsp:nvSpPr>
      <dsp:spPr>
        <a:xfrm>
          <a:off x="515480" y="1657521"/>
          <a:ext cx="471037" cy="4710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FEC339-E5C7-48DE-BD75-3B42EF85ABA5}">
      <dsp:nvSpPr>
        <dsp:cNvPr id="0" name=""/>
        <dsp:cNvSpPr/>
      </dsp:nvSpPr>
      <dsp:spPr>
        <a:xfrm>
          <a:off x="1331094" y="1186561"/>
          <a:ext cx="1914313" cy="1412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Avoid “why” questions such as, “Why didn’t you do something about this before?”</a:t>
          </a:r>
        </a:p>
      </dsp:txBody>
      <dsp:txXfrm>
        <a:off x="1331094" y="1186561"/>
        <a:ext cx="1914313" cy="1412957"/>
      </dsp:txXfrm>
    </dsp:sp>
    <dsp:sp modelId="{D0692126-F6FB-4EB7-A919-9394EB45208A}">
      <dsp:nvSpPr>
        <dsp:cNvPr id="0" name=""/>
        <dsp:cNvSpPr/>
      </dsp:nvSpPr>
      <dsp:spPr>
        <a:xfrm>
          <a:off x="3578962" y="1486973"/>
          <a:ext cx="812133" cy="81213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A2DB35-A7D6-4559-BE2E-1C3D878E8C2A}">
      <dsp:nvSpPr>
        <dsp:cNvPr id="0" name=""/>
        <dsp:cNvSpPr/>
      </dsp:nvSpPr>
      <dsp:spPr>
        <a:xfrm>
          <a:off x="3749510" y="1657521"/>
          <a:ext cx="471037" cy="4710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827FA5-E13E-401F-9FFB-61FE3B668C2B}">
      <dsp:nvSpPr>
        <dsp:cNvPr id="0" name=""/>
        <dsp:cNvSpPr/>
      </dsp:nvSpPr>
      <dsp:spPr>
        <a:xfrm>
          <a:off x="4565123" y="1486973"/>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Don’t ask leading questions such as, “Would you want to continue working here if the behavior continues?”</a:t>
          </a:r>
        </a:p>
      </dsp:txBody>
      <dsp:txXfrm>
        <a:off x="4565123" y="1486973"/>
        <a:ext cx="1914313" cy="812133"/>
      </dsp:txXfrm>
    </dsp:sp>
    <dsp:sp modelId="{E81DEE1D-A576-49FF-987B-A760971A7529}">
      <dsp:nvSpPr>
        <dsp:cNvPr id="0" name=""/>
        <dsp:cNvSpPr/>
      </dsp:nvSpPr>
      <dsp:spPr>
        <a:xfrm>
          <a:off x="6812992" y="1486973"/>
          <a:ext cx="812133" cy="81213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76D9E1-80A3-4B74-A09D-F3DE46C79ACC}">
      <dsp:nvSpPr>
        <dsp:cNvPr id="0" name=""/>
        <dsp:cNvSpPr/>
      </dsp:nvSpPr>
      <dsp:spPr>
        <a:xfrm>
          <a:off x="6983540" y="1657521"/>
          <a:ext cx="471037" cy="4710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D2B98F-04D1-44F9-853D-6461F616E49B}">
      <dsp:nvSpPr>
        <dsp:cNvPr id="0" name=""/>
        <dsp:cNvSpPr/>
      </dsp:nvSpPr>
      <dsp:spPr>
        <a:xfrm>
          <a:off x="7799153" y="1486973"/>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Avoid asking multiple choice questions such as, “Did he touch you on your arm, the shoulder, or the face?” Instead ask, “Where did he touch you?”</a:t>
          </a:r>
        </a:p>
      </dsp:txBody>
      <dsp:txXfrm>
        <a:off x="7799153" y="1486973"/>
        <a:ext cx="1914313" cy="8121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64375-8BEF-9C43-B494-0B190A67151E}" type="datetimeFigureOut">
              <a:rPr lang="en-US" smtClean="0"/>
              <a:t>12/24/2020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51991-9452-0246-B5DE-838DD8D503FB}" type="slidenum">
              <a:rPr lang="en-US" smtClean="0"/>
              <a:t>‹#›</a:t>
            </a:fld>
            <a:endParaRPr lang="en-US"/>
          </a:p>
        </p:txBody>
      </p:sp>
    </p:spTree>
    <p:extLst>
      <p:ext uri="{BB962C8B-B14F-4D97-AF65-F5344CB8AC3E}">
        <p14:creationId xmlns:p14="http://schemas.microsoft.com/office/powerpoint/2010/main" val="202552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E51991-9452-0246-B5DE-838DD8D503FB}" type="slidenum">
              <a:rPr lang="en-US" smtClean="0"/>
              <a:t>1</a:t>
            </a:fld>
            <a:endParaRPr lang="en-US"/>
          </a:p>
        </p:txBody>
      </p:sp>
    </p:spTree>
    <p:extLst>
      <p:ext uri="{BB962C8B-B14F-4D97-AF65-F5344CB8AC3E}">
        <p14:creationId xmlns:p14="http://schemas.microsoft.com/office/powerpoint/2010/main" val="1886166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51991-9452-0246-B5DE-838DD8D503FB}" type="slidenum">
              <a:rPr lang="en-US" smtClean="0"/>
              <a:t>46</a:t>
            </a:fld>
            <a:endParaRPr lang="en-US"/>
          </a:p>
        </p:txBody>
      </p:sp>
    </p:spTree>
    <p:extLst>
      <p:ext uri="{BB962C8B-B14F-4D97-AF65-F5344CB8AC3E}">
        <p14:creationId xmlns:p14="http://schemas.microsoft.com/office/powerpoint/2010/main" val="65117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E51991-9452-0246-B5DE-838DD8D503FB}" type="slidenum">
              <a:rPr lang="en-US" smtClean="0"/>
              <a:t>2</a:t>
            </a:fld>
            <a:endParaRPr lang="en-US"/>
          </a:p>
        </p:txBody>
      </p:sp>
    </p:spTree>
    <p:extLst>
      <p:ext uri="{BB962C8B-B14F-4D97-AF65-F5344CB8AC3E}">
        <p14:creationId xmlns:p14="http://schemas.microsoft.com/office/powerpoint/2010/main" val="238057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E51991-9452-0246-B5DE-838DD8D503FB}" type="slidenum">
              <a:rPr lang="en-US" smtClean="0"/>
              <a:t>3</a:t>
            </a:fld>
            <a:endParaRPr lang="en-US"/>
          </a:p>
        </p:txBody>
      </p:sp>
    </p:spTree>
    <p:extLst>
      <p:ext uri="{BB962C8B-B14F-4D97-AF65-F5344CB8AC3E}">
        <p14:creationId xmlns:p14="http://schemas.microsoft.com/office/powerpoint/2010/main" val="84013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51991-9452-0246-B5DE-838DD8D503FB}" type="slidenum">
              <a:rPr lang="en-US" smtClean="0"/>
              <a:t>6</a:t>
            </a:fld>
            <a:endParaRPr lang="en-US"/>
          </a:p>
        </p:txBody>
      </p:sp>
    </p:spTree>
    <p:extLst>
      <p:ext uri="{BB962C8B-B14F-4D97-AF65-F5344CB8AC3E}">
        <p14:creationId xmlns:p14="http://schemas.microsoft.com/office/powerpoint/2010/main" val="2200488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51991-9452-0246-B5DE-838DD8D503FB}" type="slidenum">
              <a:rPr lang="en-US" smtClean="0"/>
              <a:t>7</a:t>
            </a:fld>
            <a:endParaRPr lang="en-US"/>
          </a:p>
        </p:txBody>
      </p:sp>
    </p:spTree>
    <p:extLst>
      <p:ext uri="{BB962C8B-B14F-4D97-AF65-F5344CB8AC3E}">
        <p14:creationId xmlns:p14="http://schemas.microsoft.com/office/powerpoint/2010/main" val="83817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51991-9452-0246-B5DE-838DD8D503FB}" type="slidenum">
              <a:rPr lang="en-US" smtClean="0"/>
              <a:t>8</a:t>
            </a:fld>
            <a:endParaRPr lang="en-US"/>
          </a:p>
        </p:txBody>
      </p:sp>
    </p:spTree>
    <p:extLst>
      <p:ext uri="{BB962C8B-B14F-4D97-AF65-F5344CB8AC3E}">
        <p14:creationId xmlns:p14="http://schemas.microsoft.com/office/powerpoint/2010/main" val="374164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51991-9452-0246-B5DE-838DD8D503FB}" type="slidenum">
              <a:rPr lang="en-US" smtClean="0"/>
              <a:t>15</a:t>
            </a:fld>
            <a:endParaRPr lang="en-US"/>
          </a:p>
        </p:txBody>
      </p:sp>
    </p:spTree>
    <p:extLst>
      <p:ext uri="{BB962C8B-B14F-4D97-AF65-F5344CB8AC3E}">
        <p14:creationId xmlns:p14="http://schemas.microsoft.com/office/powerpoint/2010/main" val="205364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51991-9452-0246-B5DE-838DD8D503FB}" type="slidenum">
              <a:rPr lang="en-US" smtClean="0"/>
              <a:t>28</a:t>
            </a:fld>
            <a:endParaRPr lang="en-US"/>
          </a:p>
        </p:txBody>
      </p:sp>
    </p:spTree>
    <p:extLst>
      <p:ext uri="{BB962C8B-B14F-4D97-AF65-F5344CB8AC3E}">
        <p14:creationId xmlns:p14="http://schemas.microsoft.com/office/powerpoint/2010/main" val="816580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51991-9452-0246-B5DE-838DD8D503FB}" type="slidenum">
              <a:rPr lang="en-US" smtClean="0"/>
              <a:t>45</a:t>
            </a:fld>
            <a:endParaRPr lang="en-US"/>
          </a:p>
        </p:txBody>
      </p:sp>
    </p:spTree>
    <p:extLst>
      <p:ext uri="{BB962C8B-B14F-4D97-AF65-F5344CB8AC3E}">
        <p14:creationId xmlns:p14="http://schemas.microsoft.com/office/powerpoint/2010/main" val="9448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12/24/2020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1950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12/24/2020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01305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12/24/2020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42565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12/24/2020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4148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12/24/2020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9155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12/24/2020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8779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12/24/2020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53776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12/24/2020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7220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12/24/2020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1255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12/24/2020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37355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12/24/2020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38584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12/24/2020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240849"/>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9" r:id="rId6"/>
    <p:sldLayoutId id="2147484254" r:id="rId7"/>
    <p:sldLayoutId id="2147484255" r:id="rId8"/>
    <p:sldLayoutId id="2147484256" r:id="rId9"/>
    <p:sldLayoutId id="2147484258" r:id="rId10"/>
    <p:sldLayoutId id="2147484257" r:id="rId11"/>
  </p:sldLayoutIdLst>
  <p:hf sldNum="0" hdr="0" ftr="0" dt="0"/>
  <p:txStyles>
    <p:title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youtube.com/watch?v=RlZmdAU-R0M" TargetMode="External"/><Relationship Id="rId5" Type="http://schemas.openxmlformats.org/officeDocument/2006/relationships/hyperlink" Target="https://www.youtube.com/watch?v=6u2vQ93Xv6Y" TargetMode="External"/><Relationship Id="rId4" Type="http://schemas.openxmlformats.org/officeDocument/2006/relationships/hyperlink" Target="https://www.youtube.com/watch?v=NFzmhx97FcQ"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eeoc.gov/"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nwlc.org/press-releases/fifteen-states-have-passed-new-laws-protecting-workers-from-sexual-harassment-in-wake-of-metoo-nwlc-report-reveals/" TargetMode="External"/><Relationship Id="rId2" Type="http://schemas.openxmlformats.org/officeDocument/2006/relationships/hyperlink" Target="https://www.ncsl.org/research/labor-and-employment/sexual-harassment-in-the-workplace.aspx"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4798A-FBBB-274D-87F9-7AF63FC3EBE2}"/>
              </a:ext>
            </a:extLst>
          </p:cNvPr>
          <p:cNvPicPr>
            <a:picLocks noChangeAspect="1"/>
          </p:cNvPicPr>
          <p:nvPr/>
        </p:nvPicPr>
        <p:blipFill>
          <a:blip r:embed="rId3"/>
          <a:stretch>
            <a:fillRect/>
          </a:stretch>
        </p:blipFill>
        <p:spPr>
          <a:xfrm>
            <a:off x="-119953" y="-265471"/>
            <a:ext cx="9844087" cy="6858000"/>
          </a:xfrm>
          <a:prstGeom prst="rect">
            <a:avLst/>
          </a:prstGeom>
        </p:spPr>
      </p:pic>
      <p:sp>
        <p:nvSpPr>
          <p:cNvPr id="2" name="Title 1">
            <a:extLst>
              <a:ext uri="{FF2B5EF4-FFF2-40B4-BE49-F238E27FC236}">
                <a16:creationId xmlns:a16="http://schemas.microsoft.com/office/drawing/2014/main" id="{DE750CEC-D3CE-4E48-A2A3-9F5CB2C65AD5}"/>
              </a:ext>
            </a:extLst>
          </p:cNvPr>
          <p:cNvSpPr>
            <a:spLocks noGrp="1"/>
          </p:cNvSpPr>
          <p:nvPr>
            <p:ph type="ctrTitle"/>
          </p:nvPr>
        </p:nvSpPr>
        <p:spPr/>
        <p:txBody>
          <a:bodyPr/>
          <a:lstStyle/>
          <a:p>
            <a:r>
              <a:rPr lang="en-US" dirty="0"/>
              <a:t>Sexual Harassment Awareness Training </a:t>
            </a:r>
          </a:p>
        </p:txBody>
      </p:sp>
      <p:sp>
        <p:nvSpPr>
          <p:cNvPr id="3" name="Subtitle 2">
            <a:extLst>
              <a:ext uri="{FF2B5EF4-FFF2-40B4-BE49-F238E27FC236}">
                <a16:creationId xmlns:a16="http://schemas.microsoft.com/office/drawing/2014/main" id="{C44696C5-70D1-644E-91D4-E6952DC320B6}"/>
              </a:ext>
            </a:extLst>
          </p:cNvPr>
          <p:cNvSpPr>
            <a:spLocks noGrp="1"/>
          </p:cNvSpPr>
          <p:nvPr>
            <p:ph type="subTitle" idx="1"/>
          </p:nvPr>
        </p:nvSpPr>
        <p:spPr/>
        <p:txBody>
          <a:bodyPr>
            <a:normAutofit/>
          </a:bodyPr>
          <a:lstStyle/>
          <a:p>
            <a:r>
              <a:rPr lang="en-US" dirty="0"/>
              <a:t>Dr. Justin D’Arienzo </a:t>
            </a:r>
          </a:p>
          <a:p>
            <a:r>
              <a:rPr lang="en-US" dirty="0"/>
              <a:t>Board Certified Clinical Psychologist</a:t>
            </a:r>
          </a:p>
        </p:txBody>
      </p:sp>
      <p:pic>
        <p:nvPicPr>
          <p:cNvPr id="5" name="Picture 4" descr="A close up of a sign&#10;&#10;Description automatically generated">
            <a:extLst>
              <a:ext uri="{FF2B5EF4-FFF2-40B4-BE49-F238E27FC236}">
                <a16:creationId xmlns:a16="http://schemas.microsoft.com/office/drawing/2014/main" id="{3E7A582D-F617-4F43-9E9D-02C6D73D1BF6}"/>
              </a:ext>
            </a:extLst>
          </p:cNvPr>
          <p:cNvPicPr>
            <a:picLocks noChangeAspect="1"/>
          </p:cNvPicPr>
          <p:nvPr/>
        </p:nvPicPr>
        <p:blipFill>
          <a:blip r:embed="rId4"/>
          <a:stretch>
            <a:fillRect/>
          </a:stretch>
        </p:blipFill>
        <p:spPr>
          <a:xfrm>
            <a:off x="10470387" y="5216652"/>
            <a:ext cx="980298" cy="1066795"/>
          </a:xfrm>
          <a:prstGeom prst="rect">
            <a:avLst/>
          </a:prstGeom>
        </p:spPr>
      </p:pic>
    </p:spTree>
    <p:extLst>
      <p:ext uri="{BB962C8B-B14F-4D97-AF65-F5344CB8AC3E}">
        <p14:creationId xmlns:p14="http://schemas.microsoft.com/office/powerpoint/2010/main" val="376409466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160C3-0CAD-984B-920F-74528472D38C}"/>
              </a:ext>
            </a:extLst>
          </p:cNvPr>
          <p:cNvSpPr>
            <a:spLocks noGrp="1"/>
          </p:cNvSpPr>
          <p:nvPr>
            <p:ph type="title"/>
          </p:nvPr>
        </p:nvSpPr>
        <p:spPr/>
        <p:txBody>
          <a:bodyPr/>
          <a:lstStyle/>
          <a:p>
            <a:r>
              <a:rPr lang="en-US" dirty="0"/>
              <a:t>Sexual Harassment Prevention</a:t>
            </a:r>
          </a:p>
        </p:txBody>
      </p:sp>
      <p:sp>
        <p:nvSpPr>
          <p:cNvPr id="3" name="Content Placeholder 2">
            <a:extLst>
              <a:ext uri="{FF2B5EF4-FFF2-40B4-BE49-F238E27FC236}">
                <a16:creationId xmlns:a16="http://schemas.microsoft.com/office/drawing/2014/main" id="{01737BCB-B606-E144-9227-8BD7EC1168D2}"/>
              </a:ext>
            </a:extLst>
          </p:cNvPr>
          <p:cNvSpPr>
            <a:spLocks noGrp="1"/>
          </p:cNvSpPr>
          <p:nvPr>
            <p:ph idx="1"/>
          </p:nvPr>
        </p:nvSpPr>
        <p:spPr/>
        <p:txBody>
          <a:bodyPr>
            <a:normAutofit/>
          </a:bodyPr>
          <a:lstStyle/>
          <a:p>
            <a:endParaRPr lang="en-US" dirty="0"/>
          </a:p>
          <a:p>
            <a:r>
              <a:rPr lang="en-US" dirty="0"/>
              <a:t>Prevention is the best tool.</a:t>
            </a:r>
          </a:p>
          <a:p>
            <a:r>
              <a:rPr lang="en-US" dirty="0"/>
              <a:t>Communicating to employees that sexual harassment will not be tolerated,</a:t>
            </a:r>
          </a:p>
          <a:p>
            <a:r>
              <a:rPr lang="en-US" dirty="0"/>
              <a:t>Training on harassment prevention.</a:t>
            </a:r>
          </a:p>
          <a:p>
            <a:r>
              <a:rPr lang="en-US" dirty="0"/>
              <a:t>Effective complaint process.</a:t>
            </a:r>
          </a:p>
          <a:p>
            <a:r>
              <a:rPr lang="en-US" dirty="0"/>
              <a:t>Taking immediate action.</a:t>
            </a:r>
          </a:p>
        </p:txBody>
      </p:sp>
      <p:pic>
        <p:nvPicPr>
          <p:cNvPr id="4" name="Picture 3" descr="A close up of a sign&#10;&#10;Description automatically generated">
            <a:extLst>
              <a:ext uri="{FF2B5EF4-FFF2-40B4-BE49-F238E27FC236}">
                <a16:creationId xmlns:a16="http://schemas.microsoft.com/office/drawing/2014/main" id="{F4B8EE25-3784-45FC-8846-3B9916F8B41F}"/>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3366070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B5D127-21C8-6245-A21C-A108862C8D1C}"/>
              </a:ext>
            </a:extLst>
          </p:cNvPr>
          <p:cNvSpPr>
            <a:spLocks noGrp="1"/>
          </p:cNvSpPr>
          <p:nvPr>
            <p:ph type="title"/>
          </p:nvPr>
        </p:nvSpPr>
        <p:spPr>
          <a:xfrm>
            <a:off x="643468" y="643467"/>
            <a:ext cx="3073550" cy="5126203"/>
          </a:xfrm>
        </p:spPr>
        <p:txBody>
          <a:bodyPr vert="horz" lIns="91440" tIns="45720" rIns="91440" bIns="45720" rtlCol="0" anchor="ctr">
            <a:normAutofit/>
          </a:bodyPr>
          <a:lstStyle/>
          <a:p>
            <a:pPr algn="r"/>
            <a:r>
              <a:rPr lang="en-US" sz="3700" dirty="0"/>
              <a:t>How Common is Sexual Harassment? </a:t>
            </a:r>
          </a:p>
        </p:txBody>
      </p:sp>
      <p:cxnSp>
        <p:nvCxnSpPr>
          <p:cNvPr id="49" name="Straight Connector 48">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7" name="Content Placeholder 5">
            <a:extLst>
              <a:ext uri="{FF2B5EF4-FFF2-40B4-BE49-F238E27FC236}">
                <a16:creationId xmlns:a16="http://schemas.microsoft.com/office/drawing/2014/main" id="{9B1851FF-8361-6842-93BD-B4D8223F7588}"/>
              </a:ext>
            </a:extLst>
          </p:cNvPr>
          <p:cNvSpPr>
            <a:spLocks noGrp="1"/>
          </p:cNvSpPr>
          <p:nvPr>
            <p:ph idx="1"/>
          </p:nvPr>
        </p:nvSpPr>
        <p:spPr>
          <a:xfrm>
            <a:off x="4363786" y="621697"/>
            <a:ext cx="6791894" cy="5147973"/>
          </a:xfrm>
        </p:spPr>
        <p:txBody>
          <a:bodyPr anchor="ctr">
            <a:normAutofit/>
          </a:bodyPr>
          <a:lstStyle/>
          <a:p>
            <a:pPr lvl="1"/>
            <a:r>
              <a:rPr lang="en-US" altLang="en-US" dirty="0"/>
              <a:t>About 70% of women and 20% of men have experienced sexual harassment</a:t>
            </a:r>
          </a:p>
          <a:p>
            <a:pPr lvl="1"/>
            <a:r>
              <a:rPr lang="en-US" altLang="en-US" dirty="0"/>
              <a:t>70-90% of women who experience sexual harassment at work never file a formal complaint. </a:t>
            </a:r>
          </a:p>
          <a:p>
            <a:pPr lvl="1"/>
            <a:r>
              <a:rPr lang="en-US" altLang="en-US" dirty="0"/>
              <a:t>About 25,000 plus sexual harassment cases are reported to the EEOC each year. </a:t>
            </a:r>
          </a:p>
          <a:p>
            <a:endParaRPr lang="en-US" dirty="0"/>
          </a:p>
        </p:txBody>
      </p:sp>
      <p:sp>
        <p:nvSpPr>
          <p:cNvPr id="51" name="Rectangle 50">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close up of a sign&#10;&#10;Description automatically generated">
            <a:extLst>
              <a:ext uri="{FF2B5EF4-FFF2-40B4-BE49-F238E27FC236}">
                <a16:creationId xmlns:a16="http://schemas.microsoft.com/office/drawing/2014/main" id="{2BEA80B0-D011-4DF9-9EEC-DCF9A98B3BDC}"/>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3685945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CAD8A3-4F1F-9A48-98DC-20E6B9795E10}"/>
              </a:ext>
            </a:extLst>
          </p:cNvPr>
          <p:cNvSpPr>
            <a:spLocks noGrp="1"/>
          </p:cNvSpPr>
          <p:nvPr>
            <p:ph type="title"/>
          </p:nvPr>
        </p:nvSpPr>
        <p:spPr>
          <a:xfrm>
            <a:off x="643468" y="643467"/>
            <a:ext cx="3073550" cy="5126203"/>
          </a:xfrm>
        </p:spPr>
        <p:txBody>
          <a:bodyPr anchor="ctr">
            <a:normAutofit/>
          </a:bodyPr>
          <a:lstStyle/>
          <a:p>
            <a:pPr algn="r"/>
            <a:r>
              <a:rPr lang="en-US" sz="4100" dirty="0"/>
              <a:t>Sexual Harassment is a Big</a:t>
            </a:r>
            <a:r>
              <a:rPr lang="en-US" sz="4100" b="1" dirty="0"/>
              <a:t> </a:t>
            </a:r>
            <a:r>
              <a:rPr lang="en-US" sz="4100" dirty="0"/>
              <a:t>Deal</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E73B2F-1E37-2E4D-823B-D50FC9F35F17}"/>
              </a:ext>
            </a:extLst>
          </p:cNvPr>
          <p:cNvSpPr>
            <a:spLocks noGrp="1"/>
          </p:cNvSpPr>
          <p:nvPr>
            <p:ph idx="1"/>
          </p:nvPr>
        </p:nvSpPr>
        <p:spPr>
          <a:xfrm>
            <a:off x="4363786" y="621697"/>
            <a:ext cx="6791894" cy="5147973"/>
          </a:xfrm>
        </p:spPr>
        <p:txBody>
          <a:bodyPr anchor="ctr">
            <a:normAutofit/>
          </a:bodyPr>
          <a:lstStyle/>
          <a:p>
            <a:pPr marL="0" indent="0">
              <a:buNone/>
            </a:pPr>
            <a:r>
              <a:rPr lang="en-US" dirty="0"/>
              <a:t>Indirect costs of harassment:</a:t>
            </a:r>
          </a:p>
          <a:p>
            <a:pPr lvl="1"/>
            <a:r>
              <a:rPr lang="en-US" dirty="0"/>
              <a:t>Depression, PTSD, eating disorders, physical health problems</a:t>
            </a:r>
          </a:p>
          <a:p>
            <a:pPr lvl="1"/>
            <a:r>
              <a:rPr lang="en-US" dirty="0"/>
              <a:t>Decreased productivity </a:t>
            </a:r>
          </a:p>
          <a:p>
            <a:pPr lvl="2"/>
            <a:r>
              <a:rPr lang="en-US" dirty="0"/>
              <a:t>Work withdrawal, job dissatisfaction, tense environment</a:t>
            </a:r>
          </a:p>
          <a:p>
            <a:pPr lvl="1"/>
            <a:r>
              <a:rPr lang="en-US" dirty="0"/>
              <a:t>Increased employee turnover</a:t>
            </a:r>
          </a:p>
          <a:p>
            <a:pPr lvl="1"/>
            <a:r>
              <a:rPr lang="en-US" dirty="0"/>
              <a:t>Reputational harm to employer</a:t>
            </a:r>
          </a:p>
          <a:p>
            <a:endParaRPr lang="en-US" dirty="0"/>
          </a:p>
        </p:txBody>
      </p:sp>
      <p:sp>
        <p:nvSpPr>
          <p:cNvPr id="12" name="Rectangle 11">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close up of a sign&#10;&#10;Description automatically generated">
            <a:extLst>
              <a:ext uri="{FF2B5EF4-FFF2-40B4-BE49-F238E27FC236}">
                <a16:creationId xmlns:a16="http://schemas.microsoft.com/office/drawing/2014/main" id="{B36223BC-8146-4698-9BCB-6800E399CF51}"/>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3827249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AF791-818F-5F41-91E7-57EAD30415B2}"/>
              </a:ext>
            </a:extLst>
          </p:cNvPr>
          <p:cNvSpPr>
            <a:spLocks noGrp="1"/>
          </p:cNvSpPr>
          <p:nvPr>
            <p:ph type="title"/>
          </p:nvPr>
        </p:nvSpPr>
        <p:spPr/>
        <p:txBody>
          <a:bodyPr/>
          <a:lstStyle/>
          <a:p>
            <a:r>
              <a:rPr lang="en-US" dirty="0"/>
              <a:t>Sexual Harassment </a:t>
            </a:r>
          </a:p>
        </p:txBody>
      </p:sp>
      <p:sp>
        <p:nvSpPr>
          <p:cNvPr id="3" name="Content Placeholder 2">
            <a:extLst>
              <a:ext uri="{FF2B5EF4-FFF2-40B4-BE49-F238E27FC236}">
                <a16:creationId xmlns:a16="http://schemas.microsoft.com/office/drawing/2014/main" id="{66FABD9A-9FCA-8445-AEE9-3C5A61ECD3BA}"/>
              </a:ext>
            </a:extLst>
          </p:cNvPr>
          <p:cNvSpPr>
            <a:spLocks noGrp="1"/>
          </p:cNvSpPr>
          <p:nvPr>
            <p:ph idx="1"/>
          </p:nvPr>
        </p:nvSpPr>
        <p:spPr/>
        <p:txBody>
          <a:bodyPr/>
          <a:lstStyle/>
          <a:p>
            <a:pPr>
              <a:buFontTx/>
              <a:buNone/>
            </a:pPr>
            <a:r>
              <a:rPr lang="en-US" altLang="en-US" sz="2400" b="1" i="1" dirty="0">
                <a:solidFill>
                  <a:srgbClr val="FFC000"/>
                </a:solidFill>
              </a:rPr>
              <a:t>What Constitutes Sexual Harassment?</a:t>
            </a:r>
            <a:endParaRPr lang="en-US" altLang="en-US" sz="1200" b="1" i="1" dirty="0">
              <a:solidFill>
                <a:srgbClr val="FFC000"/>
              </a:solidFill>
            </a:endParaRPr>
          </a:p>
          <a:p>
            <a:pPr>
              <a:buFontTx/>
              <a:buNone/>
            </a:pPr>
            <a:endParaRPr lang="en-US" altLang="en-US" sz="1200" b="1" dirty="0">
              <a:solidFill>
                <a:schemeClr val="hlink"/>
              </a:solidFill>
            </a:endParaRPr>
          </a:p>
          <a:p>
            <a:pPr marL="1312863" lvl="2" indent="-398463">
              <a:lnSpc>
                <a:spcPct val="120000"/>
              </a:lnSpc>
              <a:buFont typeface="Symbol" pitchFamily="2" charset="2"/>
              <a:buChar char="·"/>
            </a:pPr>
            <a:r>
              <a:rPr lang="en-US" altLang="en-US" b="1" dirty="0"/>
              <a:t>  Hard to define</a:t>
            </a:r>
          </a:p>
          <a:p>
            <a:pPr marL="1312863" lvl="2" indent="-398463">
              <a:lnSpc>
                <a:spcPct val="120000"/>
              </a:lnSpc>
              <a:buFont typeface="Symbol" pitchFamily="2" charset="2"/>
              <a:buChar char="·"/>
            </a:pPr>
            <a:r>
              <a:rPr lang="en-US" altLang="en-US" b="1" dirty="0"/>
              <a:t>Victim could be male or female</a:t>
            </a:r>
          </a:p>
          <a:p>
            <a:pPr marL="1312863" lvl="2" indent="-398463">
              <a:lnSpc>
                <a:spcPct val="120000"/>
              </a:lnSpc>
              <a:buFont typeface="Symbol" pitchFamily="2" charset="2"/>
              <a:buChar char="·"/>
            </a:pPr>
            <a:r>
              <a:rPr lang="en-US" altLang="en-US" b="1" dirty="0"/>
              <a:t>  </a:t>
            </a:r>
            <a:r>
              <a:rPr lang="en-US" altLang="en-US" b="1" u="sng" dirty="0"/>
              <a:t>Not</a:t>
            </a:r>
            <a:r>
              <a:rPr lang="en-US" altLang="en-US" b="1" dirty="0"/>
              <a:t> limited to male/female interactions</a:t>
            </a:r>
          </a:p>
          <a:p>
            <a:pPr marL="1312863" lvl="2" indent="-398463">
              <a:lnSpc>
                <a:spcPct val="120000"/>
              </a:lnSpc>
              <a:buFont typeface="Symbol" pitchFamily="2" charset="2"/>
              <a:buChar char="·"/>
            </a:pPr>
            <a:r>
              <a:rPr lang="en-US" altLang="en-US" b="1" dirty="0"/>
              <a:t>  Frequency/severity</a:t>
            </a:r>
          </a:p>
          <a:p>
            <a:pPr marL="1312863" lvl="2" indent="-398463">
              <a:lnSpc>
                <a:spcPct val="120000"/>
              </a:lnSpc>
              <a:buFont typeface="Symbol" pitchFamily="2" charset="2"/>
              <a:buChar char="·"/>
            </a:pPr>
            <a:r>
              <a:rPr lang="en-US" altLang="en-US" b="1" dirty="0"/>
              <a:t>  Isolated instances</a:t>
            </a:r>
          </a:p>
          <a:p>
            <a:endParaRPr lang="en-US" dirty="0"/>
          </a:p>
        </p:txBody>
      </p:sp>
      <p:pic>
        <p:nvPicPr>
          <p:cNvPr id="4" name="Picture 3" descr="A close up of a sign&#10;&#10;Description automatically generated">
            <a:extLst>
              <a:ext uri="{FF2B5EF4-FFF2-40B4-BE49-F238E27FC236}">
                <a16:creationId xmlns:a16="http://schemas.microsoft.com/office/drawing/2014/main" id="{E33119CE-833E-4D38-9CFD-FFAD9BF3306E}"/>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111121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6A9DD-848E-1E45-80ED-17B2D801AC54}"/>
              </a:ext>
            </a:extLst>
          </p:cNvPr>
          <p:cNvSpPr>
            <a:spLocks noGrp="1"/>
          </p:cNvSpPr>
          <p:nvPr>
            <p:ph type="title"/>
          </p:nvPr>
        </p:nvSpPr>
        <p:spPr/>
        <p:txBody>
          <a:bodyPr/>
          <a:lstStyle/>
          <a:p>
            <a:r>
              <a:rPr lang="en-US" dirty="0"/>
              <a:t>Discrimination Based on Sex</a:t>
            </a:r>
          </a:p>
        </p:txBody>
      </p:sp>
      <p:sp>
        <p:nvSpPr>
          <p:cNvPr id="3" name="Content Placeholder 2">
            <a:extLst>
              <a:ext uri="{FF2B5EF4-FFF2-40B4-BE49-F238E27FC236}">
                <a16:creationId xmlns:a16="http://schemas.microsoft.com/office/drawing/2014/main" id="{6A909971-F604-DA45-92E8-1CEAE65BA1DE}"/>
              </a:ext>
            </a:extLst>
          </p:cNvPr>
          <p:cNvSpPr>
            <a:spLocks noGrp="1"/>
          </p:cNvSpPr>
          <p:nvPr>
            <p:ph idx="1"/>
          </p:nvPr>
        </p:nvSpPr>
        <p:spPr/>
        <p:txBody>
          <a:bodyPr/>
          <a:lstStyle/>
          <a:p>
            <a:r>
              <a:rPr lang="en-US" dirty="0"/>
              <a:t>Harasser and victim can be male or female</a:t>
            </a:r>
          </a:p>
          <a:p>
            <a:r>
              <a:rPr lang="en-US" dirty="0"/>
              <a:t>Harasser and victim can be the same gender</a:t>
            </a:r>
          </a:p>
          <a:p>
            <a:r>
              <a:rPr lang="en-US" dirty="0"/>
              <a:t>Includes gender identity (including transgender)</a:t>
            </a:r>
          </a:p>
          <a:p>
            <a:r>
              <a:rPr lang="en-US" dirty="0"/>
              <a:t>Includes sexual orientation</a:t>
            </a:r>
          </a:p>
          <a:p>
            <a:r>
              <a:rPr lang="en-US" dirty="0"/>
              <a:t>Includes pregnancy and childbirth</a:t>
            </a:r>
          </a:p>
          <a:p>
            <a:r>
              <a:rPr lang="en-US" dirty="0"/>
              <a:t>Need not be of a sexual nature</a:t>
            </a:r>
          </a:p>
          <a:p>
            <a:endParaRPr lang="en-US" dirty="0"/>
          </a:p>
        </p:txBody>
      </p:sp>
      <p:pic>
        <p:nvPicPr>
          <p:cNvPr id="4" name="Picture 3" descr="A close up of a sign&#10;&#10;Description automatically generated">
            <a:extLst>
              <a:ext uri="{FF2B5EF4-FFF2-40B4-BE49-F238E27FC236}">
                <a16:creationId xmlns:a16="http://schemas.microsoft.com/office/drawing/2014/main" id="{7D10464C-75B3-4650-A916-BEE1FD84691F}"/>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1804000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57">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14F40-F79D-C04D-AF8B-E670CDF5503B}"/>
              </a:ext>
            </a:extLst>
          </p:cNvPr>
          <p:cNvSpPr>
            <a:spLocks noGrp="1"/>
          </p:cNvSpPr>
          <p:nvPr>
            <p:ph type="title"/>
          </p:nvPr>
        </p:nvSpPr>
        <p:spPr>
          <a:xfrm>
            <a:off x="477078" y="516836"/>
            <a:ext cx="3100136" cy="1960234"/>
          </a:xfrm>
        </p:spPr>
        <p:txBody>
          <a:bodyPr vert="horz" lIns="91440" tIns="45720" rIns="91440" bIns="45720" rtlCol="0">
            <a:normAutofit/>
          </a:bodyPr>
          <a:lstStyle/>
          <a:p>
            <a:r>
              <a:rPr lang="en-US" sz="4000" dirty="0">
                <a:solidFill>
                  <a:srgbClr val="6D5D45"/>
                </a:solidFill>
              </a:rPr>
              <a:t>Groups of Sexual Harassment </a:t>
            </a:r>
          </a:p>
        </p:txBody>
      </p:sp>
      <p:cxnSp>
        <p:nvCxnSpPr>
          <p:cNvPr id="73" name="Straight Connector 59">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5" name="Picture 6" descr="C:\Documents and Settings\baybakerl\Local Settings\Temporary Internet Files\Content.IE5\P4RCZ8ZQ\MP900401638[1].jpg">
            <a:extLst>
              <a:ext uri="{FF2B5EF4-FFF2-40B4-BE49-F238E27FC236}">
                <a16:creationId xmlns:a16="http://schemas.microsoft.com/office/drawing/2014/main" id="{28B29FA6-31BD-F044-A4EA-EAA00DF5C6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654" b="-3"/>
          <a:stretch/>
        </p:blipFill>
        <p:spPr bwMode="auto">
          <a:xfrm>
            <a:off x="4059922" y="10"/>
            <a:ext cx="4021571" cy="3383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Documents and Settings\baybakerl\Local Settings\Temporary Internet Files\Content.IE5\9D69SSTS\MP900438370[1].jpg">
            <a:extLst>
              <a:ext uri="{FF2B5EF4-FFF2-40B4-BE49-F238E27FC236}">
                <a16:creationId xmlns:a16="http://schemas.microsoft.com/office/drawing/2014/main" id="{113CB4CA-50B4-D940-8A26-F710D23DFF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868" b="-3"/>
          <a:stretch/>
        </p:blipFill>
        <p:spPr bwMode="auto">
          <a:xfrm>
            <a:off x="8175591" y="-26509"/>
            <a:ext cx="4010723" cy="34427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a:extLst>
              <a:ext uri="{FF2B5EF4-FFF2-40B4-BE49-F238E27FC236}">
                <a16:creationId xmlns:a16="http://schemas.microsoft.com/office/drawing/2014/main" id="{6708D1EA-19C2-0A49-88E1-E4A585979653}"/>
              </a:ext>
            </a:extLst>
          </p:cNvPr>
          <p:cNvPicPr>
            <a:picLocks noChangeAspect="1"/>
          </p:cNvPicPr>
          <p:nvPr/>
        </p:nvPicPr>
        <p:blipFill rotWithShape="1">
          <a:blip r:embed="rId5"/>
          <a:srcRect l="3408" r="17246" b="-3"/>
          <a:stretch/>
        </p:blipFill>
        <p:spPr>
          <a:xfrm>
            <a:off x="4059922" y="3474721"/>
            <a:ext cx="4021571" cy="3383273"/>
          </a:xfrm>
          <a:prstGeom prst="rect">
            <a:avLst/>
          </a:prstGeom>
        </p:spPr>
      </p:pic>
      <p:pic>
        <p:nvPicPr>
          <p:cNvPr id="6" name="Picture 5">
            <a:extLst>
              <a:ext uri="{FF2B5EF4-FFF2-40B4-BE49-F238E27FC236}">
                <a16:creationId xmlns:a16="http://schemas.microsoft.com/office/drawing/2014/main" id="{B2FC51D9-CF82-A94A-9DEA-FBB4FE89E55D}"/>
              </a:ext>
            </a:extLst>
          </p:cNvPr>
          <p:cNvPicPr>
            <a:picLocks noChangeAspect="1"/>
          </p:cNvPicPr>
          <p:nvPr/>
        </p:nvPicPr>
        <p:blipFill rotWithShape="1">
          <a:blip r:embed="rId6"/>
          <a:srcRect l="4383" r="6585" b="4"/>
          <a:stretch/>
        </p:blipFill>
        <p:spPr>
          <a:xfrm>
            <a:off x="8175592" y="3474719"/>
            <a:ext cx="4016407" cy="3383280"/>
          </a:xfrm>
          <a:prstGeom prst="rect">
            <a:avLst/>
          </a:prstGeom>
        </p:spPr>
      </p:pic>
      <p:sp>
        <p:nvSpPr>
          <p:cNvPr id="5" name="TextBox 4">
            <a:extLst>
              <a:ext uri="{FF2B5EF4-FFF2-40B4-BE49-F238E27FC236}">
                <a16:creationId xmlns:a16="http://schemas.microsoft.com/office/drawing/2014/main" id="{6173E56B-DE40-294B-B329-19E94DC37E16}"/>
              </a:ext>
            </a:extLst>
          </p:cNvPr>
          <p:cNvSpPr txBox="1"/>
          <p:nvPr/>
        </p:nvSpPr>
        <p:spPr>
          <a:xfrm>
            <a:off x="4070769" y="6431012"/>
            <a:ext cx="4057774" cy="386976"/>
          </a:xfrm>
          <a:prstGeom prst="rect">
            <a:avLst/>
          </a:prstGeom>
          <a:solidFill>
            <a:srgbClr val="000000">
              <a:alpha val="50000"/>
            </a:srgbClr>
          </a:solidFill>
          <a:ln>
            <a:noFill/>
          </a:ln>
        </p:spPr>
        <p:txBody>
          <a:bodyPr wrap="square" rtlCol="0">
            <a:normAutofit/>
          </a:bodyPr>
          <a:lstStyle/>
          <a:p>
            <a:pPr algn="ctr">
              <a:spcAft>
                <a:spcPts val="600"/>
              </a:spcAft>
            </a:pPr>
            <a:r>
              <a:rPr lang="en-US" sz="1400" dirty="0">
                <a:solidFill>
                  <a:srgbClr val="FFFFFF"/>
                </a:solidFill>
              </a:rPr>
              <a:t>Written </a:t>
            </a:r>
          </a:p>
        </p:txBody>
      </p:sp>
      <p:sp>
        <p:nvSpPr>
          <p:cNvPr id="7" name="TextBox 6">
            <a:extLst>
              <a:ext uri="{FF2B5EF4-FFF2-40B4-BE49-F238E27FC236}">
                <a16:creationId xmlns:a16="http://schemas.microsoft.com/office/drawing/2014/main" id="{93CF12BB-099F-9D4E-915D-BDA88B4A1AB0}"/>
              </a:ext>
            </a:extLst>
          </p:cNvPr>
          <p:cNvSpPr txBox="1"/>
          <p:nvPr/>
        </p:nvSpPr>
        <p:spPr>
          <a:xfrm>
            <a:off x="8169907" y="6464007"/>
            <a:ext cx="3971508" cy="367484"/>
          </a:xfrm>
          <a:prstGeom prst="rect">
            <a:avLst/>
          </a:prstGeom>
          <a:solidFill>
            <a:srgbClr val="000000">
              <a:alpha val="50000"/>
            </a:srgbClr>
          </a:solidFill>
          <a:ln>
            <a:noFill/>
          </a:ln>
        </p:spPr>
        <p:txBody>
          <a:bodyPr wrap="square" rtlCol="0">
            <a:normAutofit/>
          </a:bodyPr>
          <a:lstStyle/>
          <a:p>
            <a:pPr algn="ctr">
              <a:spcAft>
                <a:spcPts val="600"/>
              </a:spcAft>
            </a:pPr>
            <a:r>
              <a:rPr lang="en-US" sz="1400" dirty="0">
                <a:solidFill>
                  <a:srgbClr val="FFFFFF"/>
                </a:solidFill>
              </a:rPr>
              <a:t>Physical </a:t>
            </a:r>
          </a:p>
        </p:txBody>
      </p:sp>
      <p:sp>
        <p:nvSpPr>
          <p:cNvPr id="42" name="TextBox 41">
            <a:extLst>
              <a:ext uri="{FF2B5EF4-FFF2-40B4-BE49-F238E27FC236}">
                <a16:creationId xmlns:a16="http://schemas.microsoft.com/office/drawing/2014/main" id="{39A86971-BACD-FD44-87D8-F198F802AC8B}"/>
              </a:ext>
            </a:extLst>
          </p:cNvPr>
          <p:cNvSpPr txBox="1"/>
          <p:nvPr/>
        </p:nvSpPr>
        <p:spPr>
          <a:xfrm>
            <a:off x="4070769" y="3047749"/>
            <a:ext cx="4010723" cy="341228"/>
          </a:xfrm>
          <a:prstGeom prst="rect">
            <a:avLst/>
          </a:prstGeom>
          <a:solidFill>
            <a:srgbClr val="000000">
              <a:alpha val="50000"/>
            </a:srgbClr>
          </a:solidFill>
          <a:ln>
            <a:noFill/>
          </a:ln>
        </p:spPr>
        <p:txBody>
          <a:bodyPr wrap="square" rtlCol="0">
            <a:normAutofit/>
          </a:bodyPr>
          <a:lstStyle/>
          <a:p>
            <a:pPr algn="ctr">
              <a:spcAft>
                <a:spcPts val="600"/>
              </a:spcAft>
            </a:pPr>
            <a:r>
              <a:rPr lang="en-US" sz="1400" dirty="0">
                <a:solidFill>
                  <a:srgbClr val="FFFFFF"/>
                </a:solidFill>
              </a:rPr>
              <a:t>Visual </a:t>
            </a:r>
          </a:p>
        </p:txBody>
      </p:sp>
      <p:sp>
        <p:nvSpPr>
          <p:cNvPr id="46" name="TextBox 45">
            <a:extLst>
              <a:ext uri="{FF2B5EF4-FFF2-40B4-BE49-F238E27FC236}">
                <a16:creationId xmlns:a16="http://schemas.microsoft.com/office/drawing/2014/main" id="{5422E3EA-FB24-5C4B-A850-B49216D002A3}"/>
              </a:ext>
            </a:extLst>
          </p:cNvPr>
          <p:cNvSpPr txBox="1"/>
          <p:nvPr/>
        </p:nvSpPr>
        <p:spPr>
          <a:xfrm>
            <a:off x="8169907" y="3047749"/>
            <a:ext cx="4022093" cy="335524"/>
          </a:xfrm>
          <a:prstGeom prst="rect">
            <a:avLst/>
          </a:prstGeom>
          <a:solidFill>
            <a:srgbClr val="000000">
              <a:alpha val="50000"/>
            </a:srgbClr>
          </a:solidFill>
          <a:ln>
            <a:noFill/>
          </a:ln>
        </p:spPr>
        <p:txBody>
          <a:bodyPr wrap="square" rtlCol="0">
            <a:normAutofit/>
          </a:bodyPr>
          <a:lstStyle/>
          <a:p>
            <a:pPr algn="ctr">
              <a:spcAft>
                <a:spcPts val="600"/>
              </a:spcAft>
            </a:pPr>
            <a:r>
              <a:rPr lang="en-US" sz="1400" dirty="0">
                <a:solidFill>
                  <a:srgbClr val="FFFFFF"/>
                </a:solidFill>
              </a:rPr>
              <a:t>Verbal </a:t>
            </a:r>
          </a:p>
        </p:txBody>
      </p:sp>
    </p:spTree>
    <p:extLst>
      <p:ext uri="{BB962C8B-B14F-4D97-AF65-F5344CB8AC3E}">
        <p14:creationId xmlns:p14="http://schemas.microsoft.com/office/powerpoint/2010/main" val="2869117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4A15-6047-9D40-B611-0067C8DAC746}"/>
              </a:ext>
            </a:extLst>
          </p:cNvPr>
          <p:cNvSpPr>
            <a:spLocks noGrp="1"/>
          </p:cNvSpPr>
          <p:nvPr>
            <p:ph type="title"/>
          </p:nvPr>
        </p:nvSpPr>
        <p:spPr/>
        <p:txBody>
          <a:bodyPr/>
          <a:lstStyle/>
          <a:p>
            <a:r>
              <a:rPr lang="en-US" dirty="0"/>
              <a:t>Examples of Written Sexual Harassment </a:t>
            </a:r>
          </a:p>
        </p:txBody>
      </p:sp>
      <p:sp>
        <p:nvSpPr>
          <p:cNvPr id="3" name="Content Placeholder 2">
            <a:extLst>
              <a:ext uri="{FF2B5EF4-FFF2-40B4-BE49-F238E27FC236}">
                <a16:creationId xmlns:a16="http://schemas.microsoft.com/office/drawing/2014/main" id="{F1DB1655-1409-A447-8F14-B4124480DDBC}"/>
              </a:ext>
            </a:extLst>
          </p:cNvPr>
          <p:cNvSpPr>
            <a:spLocks noGrp="1"/>
          </p:cNvSpPr>
          <p:nvPr>
            <p:ph idx="1"/>
          </p:nvPr>
        </p:nvSpPr>
        <p:spPr/>
        <p:txBody>
          <a:bodyPr/>
          <a:lstStyle/>
          <a:p>
            <a:pPr>
              <a:defRPr/>
            </a:pPr>
            <a:r>
              <a:rPr lang="en-US" altLang="en-US" dirty="0">
                <a:latin typeface="+mj-lt"/>
              </a:rPr>
              <a:t>Transmitting or posting emails, texts, or pictures of a sexual or other harassment-related nature. </a:t>
            </a:r>
          </a:p>
          <a:p>
            <a:pPr>
              <a:defRPr/>
            </a:pPr>
            <a:endParaRPr lang="en-US" altLang="en-US" dirty="0">
              <a:latin typeface="+mj-lt"/>
            </a:endParaRPr>
          </a:p>
          <a:p>
            <a:pPr>
              <a:defRPr/>
            </a:pPr>
            <a:r>
              <a:rPr lang="en-US" altLang="en-US" dirty="0">
                <a:latin typeface="+mj-lt"/>
              </a:rPr>
              <a:t>Displaying sexually suggestive objects, pictures, or posters.</a:t>
            </a:r>
          </a:p>
          <a:p>
            <a:pPr marL="0" indent="0">
              <a:buNone/>
              <a:defRPr/>
            </a:pPr>
            <a:r>
              <a:rPr lang="en-US" altLang="en-US" dirty="0">
                <a:latin typeface="+mj-lt"/>
              </a:rPr>
              <a:t> </a:t>
            </a:r>
          </a:p>
          <a:p>
            <a:pPr>
              <a:defRPr/>
            </a:pPr>
            <a:r>
              <a:rPr lang="en-US" altLang="en-US" dirty="0">
                <a:latin typeface="+mj-lt"/>
              </a:rPr>
              <a:t>Playing sexually suggestive music.</a:t>
            </a:r>
          </a:p>
          <a:p>
            <a:endParaRPr lang="en-US" dirty="0"/>
          </a:p>
        </p:txBody>
      </p:sp>
      <p:pic>
        <p:nvPicPr>
          <p:cNvPr id="4" name="Picture 3" descr="A close up of a sign&#10;&#10;Description automatically generated">
            <a:extLst>
              <a:ext uri="{FF2B5EF4-FFF2-40B4-BE49-F238E27FC236}">
                <a16:creationId xmlns:a16="http://schemas.microsoft.com/office/drawing/2014/main" id="{29175324-5294-41AC-8931-95A97D30DDC9}"/>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279969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03C4-1563-7146-84AD-E8902ED66EC8}"/>
              </a:ext>
            </a:extLst>
          </p:cNvPr>
          <p:cNvSpPr>
            <a:spLocks noGrp="1"/>
          </p:cNvSpPr>
          <p:nvPr>
            <p:ph type="title"/>
          </p:nvPr>
        </p:nvSpPr>
        <p:spPr/>
        <p:txBody>
          <a:bodyPr/>
          <a:lstStyle/>
          <a:p>
            <a:r>
              <a:rPr lang="en-US" dirty="0"/>
              <a:t>Verbal Examples </a:t>
            </a:r>
          </a:p>
        </p:txBody>
      </p:sp>
      <p:sp>
        <p:nvSpPr>
          <p:cNvPr id="3" name="Content Placeholder 2">
            <a:extLst>
              <a:ext uri="{FF2B5EF4-FFF2-40B4-BE49-F238E27FC236}">
                <a16:creationId xmlns:a16="http://schemas.microsoft.com/office/drawing/2014/main" id="{7E59A578-F984-ED43-957F-6D58D9ED7217}"/>
              </a:ext>
            </a:extLst>
          </p:cNvPr>
          <p:cNvSpPr>
            <a:spLocks noGrp="1"/>
          </p:cNvSpPr>
          <p:nvPr>
            <p:ph idx="1"/>
          </p:nvPr>
        </p:nvSpPr>
        <p:spPr/>
        <p:txBody>
          <a:bodyPr>
            <a:normAutofit/>
          </a:bodyPr>
          <a:lstStyle/>
          <a:p>
            <a:pPr>
              <a:defRPr/>
            </a:pPr>
            <a:r>
              <a:rPr lang="en-US" altLang="en-US" dirty="0">
                <a:latin typeface="+mj-lt"/>
              </a:rPr>
              <a:t>Referring to an adult as a girl, a boy, hunk, doll, babe, or honey</a:t>
            </a:r>
          </a:p>
          <a:p>
            <a:pPr>
              <a:defRPr/>
            </a:pPr>
            <a:r>
              <a:rPr lang="en-US" altLang="en-US" dirty="0">
                <a:latin typeface="+mj-lt"/>
              </a:rPr>
              <a:t>Whistling at someone, making cat calls </a:t>
            </a:r>
          </a:p>
          <a:p>
            <a:pPr>
              <a:defRPr/>
            </a:pPr>
            <a:r>
              <a:rPr lang="en-US" altLang="en-US" dirty="0">
                <a:latin typeface="+mj-lt"/>
              </a:rPr>
              <a:t>Making sexual comments about a person’s body</a:t>
            </a:r>
          </a:p>
          <a:p>
            <a:pPr>
              <a:defRPr/>
            </a:pPr>
            <a:r>
              <a:rPr lang="en-US" altLang="en-US" dirty="0">
                <a:latin typeface="+mj-lt"/>
              </a:rPr>
              <a:t>Making sexual comment or innuendos </a:t>
            </a:r>
          </a:p>
          <a:p>
            <a:pPr>
              <a:defRPr/>
            </a:pPr>
            <a:r>
              <a:rPr lang="en-US" altLang="en-US" dirty="0">
                <a:latin typeface="+mj-lt"/>
              </a:rPr>
              <a:t>Turning work discussion to sexual topics </a:t>
            </a:r>
          </a:p>
          <a:p>
            <a:pPr>
              <a:defRPr/>
            </a:pPr>
            <a:r>
              <a:rPr lang="en-US" altLang="en-US" dirty="0">
                <a:latin typeface="+mj-lt"/>
              </a:rPr>
              <a:t>Asking about sexual fantasies, preferences, or history</a:t>
            </a:r>
          </a:p>
          <a:p>
            <a:pPr>
              <a:defRPr/>
            </a:pPr>
            <a:r>
              <a:rPr lang="en-US" altLang="en-US" dirty="0">
                <a:latin typeface="+mj-lt"/>
              </a:rPr>
              <a:t>Telling sexual jokes or stories </a:t>
            </a:r>
          </a:p>
          <a:p>
            <a:endParaRPr lang="en-US" dirty="0"/>
          </a:p>
        </p:txBody>
      </p:sp>
      <p:pic>
        <p:nvPicPr>
          <p:cNvPr id="4" name="Picture 3" descr="A close up of a sign&#10;&#10;Description automatically generated">
            <a:extLst>
              <a:ext uri="{FF2B5EF4-FFF2-40B4-BE49-F238E27FC236}">
                <a16:creationId xmlns:a16="http://schemas.microsoft.com/office/drawing/2014/main" id="{7179A1F4-28BC-4D6D-A39E-1EE57F87D162}"/>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2371735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81B5-A08A-2E47-AD32-D432C0BC62AA}"/>
              </a:ext>
            </a:extLst>
          </p:cNvPr>
          <p:cNvSpPr>
            <a:spLocks noGrp="1"/>
          </p:cNvSpPr>
          <p:nvPr>
            <p:ph type="title"/>
          </p:nvPr>
        </p:nvSpPr>
        <p:spPr/>
        <p:txBody>
          <a:bodyPr/>
          <a:lstStyle/>
          <a:p>
            <a:r>
              <a:rPr lang="en-US" dirty="0"/>
              <a:t>Non-Verbal Examples</a:t>
            </a:r>
          </a:p>
        </p:txBody>
      </p:sp>
      <p:sp>
        <p:nvSpPr>
          <p:cNvPr id="3" name="Content Placeholder 2">
            <a:extLst>
              <a:ext uri="{FF2B5EF4-FFF2-40B4-BE49-F238E27FC236}">
                <a16:creationId xmlns:a16="http://schemas.microsoft.com/office/drawing/2014/main" id="{B385022D-5019-0346-92C5-EFE63A07D296}"/>
              </a:ext>
            </a:extLst>
          </p:cNvPr>
          <p:cNvSpPr>
            <a:spLocks noGrp="1"/>
          </p:cNvSpPr>
          <p:nvPr>
            <p:ph idx="1"/>
          </p:nvPr>
        </p:nvSpPr>
        <p:spPr/>
        <p:txBody>
          <a:bodyPr>
            <a:normAutofit fontScale="92500" lnSpcReduction="20000"/>
          </a:bodyPr>
          <a:lstStyle/>
          <a:p>
            <a:pPr>
              <a:defRPr/>
            </a:pPr>
            <a:r>
              <a:rPr lang="en-US" altLang="en-US" dirty="0">
                <a:latin typeface="+mj-lt"/>
              </a:rPr>
              <a:t>Looking a person up and down (elevator eyes)</a:t>
            </a:r>
          </a:p>
          <a:p>
            <a:pPr>
              <a:defRPr/>
            </a:pPr>
            <a:r>
              <a:rPr lang="en-US" altLang="en-US" dirty="0">
                <a:latin typeface="+mj-lt"/>
              </a:rPr>
              <a:t>Staring at someone</a:t>
            </a:r>
          </a:p>
          <a:p>
            <a:pPr>
              <a:defRPr/>
            </a:pPr>
            <a:r>
              <a:rPr lang="en-US" altLang="en-US" dirty="0">
                <a:latin typeface="+mj-lt"/>
              </a:rPr>
              <a:t>Blocking a person’s path</a:t>
            </a:r>
          </a:p>
          <a:p>
            <a:pPr>
              <a:defRPr/>
            </a:pPr>
            <a:r>
              <a:rPr lang="en-US" altLang="en-US" dirty="0">
                <a:latin typeface="+mj-lt"/>
              </a:rPr>
              <a:t>Following the person</a:t>
            </a:r>
          </a:p>
          <a:p>
            <a:pPr>
              <a:defRPr/>
            </a:pPr>
            <a:r>
              <a:rPr lang="en-US" altLang="en-US" dirty="0">
                <a:latin typeface="+mj-lt"/>
              </a:rPr>
              <a:t>Making sexual gestures with hands or through body movements</a:t>
            </a:r>
          </a:p>
          <a:p>
            <a:pPr>
              <a:defRPr/>
            </a:pPr>
            <a:r>
              <a:rPr lang="en-US" altLang="en-US" dirty="0">
                <a:latin typeface="+mj-lt"/>
              </a:rPr>
              <a:t>Displaying sexually suggestive visual gestures</a:t>
            </a:r>
          </a:p>
          <a:p>
            <a:pPr>
              <a:defRPr/>
            </a:pPr>
            <a:r>
              <a:rPr lang="en-US" altLang="en-US" dirty="0">
                <a:latin typeface="+mj-lt"/>
              </a:rPr>
              <a:t>Making facial expressions such as winking, throwing kisses, licking lips</a:t>
            </a:r>
          </a:p>
          <a:p>
            <a:pPr>
              <a:defRPr/>
            </a:pPr>
            <a:r>
              <a:rPr lang="en-US" altLang="en-US" dirty="0">
                <a:latin typeface="+mj-lt"/>
              </a:rPr>
              <a:t>Giving personal gifts</a:t>
            </a:r>
          </a:p>
          <a:p>
            <a:endParaRPr lang="en-US" dirty="0"/>
          </a:p>
        </p:txBody>
      </p:sp>
      <p:pic>
        <p:nvPicPr>
          <p:cNvPr id="4" name="Picture 3" descr="A close up of a sign&#10;&#10;Description automatically generated">
            <a:extLst>
              <a:ext uri="{FF2B5EF4-FFF2-40B4-BE49-F238E27FC236}">
                <a16:creationId xmlns:a16="http://schemas.microsoft.com/office/drawing/2014/main" id="{3276B1CE-E164-46C7-992D-B2EEE6BC2B87}"/>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966705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2FBDD-BBED-1C4C-BFBF-B5F5DB8A860A}"/>
              </a:ext>
            </a:extLst>
          </p:cNvPr>
          <p:cNvSpPr>
            <a:spLocks noGrp="1"/>
          </p:cNvSpPr>
          <p:nvPr>
            <p:ph type="title"/>
          </p:nvPr>
        </p:nvSpPr>
        <p:spPr/>
        <p:txBody>
          <a:bodyPr/>
          <a:lstStyle/>
          <a:p>
            <a:r>
              <a:rPr lang="en-US" dirty="0"/>
              <a:t>Physical Examples</a:t>
            </a:r>
          </a:p>
        </p:txBody>
      </p:sp>
      <p:sp>
        <p:nvSpPr>
          <p:cNvPr id="3" name="Content Placeholder 2">
            <a:extLst>
              <a:ext uri="{FF2B5EF4-FFF2-40B4-BE49-F238E27FC236}">
                <a16:creationId xmlns:a16="http://schemas.microsoft.com/office/drawing/2014/main" id="{DF4BD70E-6A89-7F41-8552-28DED567C114}"/>
              </a:ext>
            </a:extLst>
          </p:cNvPr>
          <p:cNvSpPr>
            <a:spLocks noGrp="1"/>
          </p:cNvSpPr>
          <p:nvPr>
            <p:ph idx="1"/>
          </p:nvPr>
        </p:nvSpPr>
        <p:spPr/>
        <p:txBody>
          <a:bodyPr/>
          <a:lstStyle/>
          <a:p>
            <a:pPr>
              <a:defRPr/>
            </a:pPr>
            <a:r>
              <a:rPr lang="en-US" altLang="en-US" dirty="0">
                <a:latin typeface="+mj-lt"/>
              </a:rPr>
              <a:t>Giving a massage around the neck or shoulders</a:t>
            </a:r>
          </a:p>
          <a:p>
            <a:pPr>
              <a:defRPr/>
            </a:pPr>
            <a:r>
              <a:rPr lang="en-US" altLang="en-US" dirty="0">
                <a:latin typeface="+mj-lt"/>
              </a:rPr>
              <a:t>Any unwarranted form of touching another’s  clothing, hair, or body</a:t>
            </a:r>
          </a:p>
          <a:p>
            <a:endParaRPr lang="en-US" dirty="0"/>
          </a:p>
        </p:txBody>
      </p:sp>
      <p:pic>
        <p:nvPicPr>
          <p:cNvPr id="4" name="Picture 3" descr="A close up of a sign&#10;&#10;Description automatically generated">
            <a:extLst>
              <a:ext uri="{FF2B5EF4-FFF2-40B4-BE49-F238E27FC236}">
                <a16:creationId xmlns:a16="http://schemas.microsoft.com/office/drawing/2014/main" id="{1E0C3FCA-DDD6-47B6-AAD9-89FE7D10DDCE}"/>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2622635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4798A-FBBB-274D-87F9-7AF63FC3EBE2}"/>
              </a:ext>
            </a:extLst>
          </p:cNvPr>
          <p:cNvPicPr>
            <a:picLocks noChangeAspect="1"/>
          </p:cNvPicPr>
          <p:nvPr/>
        </p:nvPicPr>
        <p:blipFill>
          <a:blip r:embed="rId3"/>
          <a:stretch>
            <a:fillRect/>
          </a:stretch>
        </p:blipFill>
        <p:spPr>
          <a:xfrm>
            <a:off x="-119953" y="-265471"/>
            <a:ext cx="9844087" cy="6858000"/>
          </a:xfrm>
          <a:prstGeom prst="rect">
            <a:avLst/>
          </a:prstGeom>
        </p:spPr>
      </p:pic>
      <p:sp>
        <p:nvSpPr>
          <p:cNvPr id="2" name="Title 1">
            <a:extLst>
              <a:ext uri="{FF2B5EF4-FFF2-40B4-BE49-F238E27FC236}">
                <a16:creationId xmlns:a16="http://schemas.microsoft.com/office/drawing/2014/main" id="{DE750CEC-D3CE-4E48-A2A3-9F5CB2C65AD5}"/>
              </a:ext>
            </a:extLst>
          </p:cNvPr>
          <p:cNvSpPr>
            <a:spLocks noGrp="1"/>
          </p:cNvSpPr>
          <p:nvPr>
            <p:ph type="ctrTitle"/>
          </p:nvPr>
        </p:nvSpPr>
        <p:spPr>
          <a:xfrm>
            <a:off x="1" y="594360"/>
            <a:ext cx="9487406" cy="3279943"/>
          </a:xfrm>
        </p:spPr>
        <p:txBody>
          <a:bodyPr>
            <a:normAutofit fontScale="90000"/>
          </a:bodyPr>
          <a:lstStyle/>
          <a:p>
            <a:pPr marR="0" lvl="0">
              <a:lnSpc>
                <a:spcPct val="107000"/>
              </a:lnSpc>
              <a:spcBef>
                <a:spcPts val="0"/>
              </a:spcBef>
              <a:spcAft>
                <a:spcPts val="0"/>
              </a:spcAft>
            </a:pP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https://www.youtube.com/watch?v=NFzmhx97FcQ</a:t>
            </a:r>
            <a:r>
              <a:rPr lang="en-US" sz="2800" dirty="0">
                <a:effectLst/>
                <a:latin typeface="Calibri" panose="020F0502020204030204" pitchFamily="34" charset="0"/>
                <a:ea typeface="Calibri" panose="020F0502020204030204" pitchFamily="34" charset="0"/>
                <a:cs typeface="Times New Roman" panose="02020603050405020304" pitchFamily="18" charset="0"/>
              </a:rPr>
              <a:t> Highlights from the Office Sexual Harassment </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br>
              <a:rPr lang="en-US" sz="2800" dirty="0">
                <a:effectLst/>
                <a:latin typeface="Calibri" panose="020F0502020204030204" pitchFamily="34" charset="0"/>
                <a:ea typeface="Calibri" panose="020F0502020204030204" pitchFamily="34" charset="0"/>
                <a:cs typeface="Times New Roman" panose="02020603050405020304" pitchFamily="18" charset="0"/>
              </a:rPr>
            </a:br>
            <a:r>
              <a:rPr lang="en-US" sz="27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https://www.youtube.com/watch?v=</a:t>
            </a:r>
            <a:r>
              <a:rPr lang="en-US" sz="2700" u="sng">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6u2vQ93Xv6Y</a:t>
            </a:r>
            <a:r>
              <a:rPr lang="en-US" sz="27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a:effectLst/>
                <a:latin typeface="Times New Roman" panose="02020603050405020304" pitchFamily="18" charset="0"/>
                <a:ea typeface="Calibri" panose="020F0502020204030204" pitchFamily="34" charset="0"/>
                <a:cs typeface="Times New Roman" panose="02020603050405020304" pitchFamily="18" charset="0"/>
              </a:rPr>
              <a:t>Matt </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Lauer Video</a:t>
            </a:r>
            <a:br>
              <a:rPr lang="en-US" sz="2700" dirty="0">
                <a:effectLst/>
                <a:latin typeface="Times New Roman" panose="02020603050405020304" pitchFamily="18"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r>
              <a:rPr lang="en-US" sz="2700" u="sng" kern="1200" dirty="0">
                <a:solidFill>
                  <a:srgbClr val="0000FF"/>
                </a:solidFill>
                <a:effectLst/>
                <a:latin typeface="Times New Roman" panose="02020603050405020304" pitchFamily="18" charset="0"/>
                <a:ea typeface="Calibri" panose="020F0502020204030204" pitchFamily="34" charset="0"/>
                <a:hlinkClick r:id="rId6"/>
              </a:rPr>
              <a:t>https://www.youtube.com/watch?v=</a:t>
            </a:r>
            <a:r>
              <a:rPr lang="en-US" sz="2700" u="sng" kern="1200">
                <a:solidFill>
                  <a:srgbClr val="0000FF"/>
                </a:solidFill>
                <a:effectLst/>
                <a:latin typeface="Times New Roman" panose="02020603050405020304" pitchFamily="18" charset="0"/>
                <a:ea typeface="Calibri" panose="020F0502020204030204" pitchFamily="34" charset="0"/>
                <a:hlinkClick r:id="rId6"/>
              </a:rPr>
              <a:t>RlZmdAU-R0M</a:t>
            </a:r>
            <a:r>
              <a:rPr lang="en-US" sz="2700" kern="1200">
                <a:effectLst/>
                <a:latin typeface="Times New Roman" panose="02020603050405020304" pitchFamily="18" charset="0"/>
                <a:ea typeface="Calibri" panose="020F0502020204030204" pitchFamily="34" charset="0"/>
              </a:rPr>
              <a:t>  Tommy </a:t>
            </a:r>
            <a:r>
              <a:rPr lang="en-US" sz="2700" kern="1200" dirty="0">
                <a:effectLst/>
                <a:latin typeface="Times New Roman" panose="02020603050405020304" pitchFamily="18" charset="0"/>
                <a:ea typeface="Calibri" panose="020F0502020204030204" pitchFamily="34" charset="0"/>
              </a:rPr>
              <a:t>Callaway</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3" name="Subtitle 2">
            <a:extLst>
              <a:ext uri="{FF2B5EF4-FFF2-40B4-BE49-F238E27FC236}">
                <a16:creationId xmlns:a16="http://schemas.microsoft.com/office/drawing/2014/main" id="{C44696C5-70D1-644E-91D4-E6952DC320B6}"/>
              </a:ext>
            </a:extLst>
          </p:cNvPr>
          <p:cNvSpPr>
            <a:spLocks noGrp="1"/>
          </p:cNvSpPr>
          <p:nvPr>
            <p:ph type="subTitle" idx="1"/>
          </p:nvPr>
        </p:nvSpPr>
        <p:spPr/>
        <p:txBody>
          <a:bodyPr>
            <a:normAutofit/>
          </a:bodyPr>
          <a:lstStyle/>
          <a:p>
            <a:r>
              <a:rPr lang="en-US" dirty="0"/>
              <a:t>Dr. Justin D’Arienzo </a:t>
            </a:r>
          </a:p>
          <a:p>
            <a:r>
              <a:rPr lang="en-US" dirty="0"/>
              <a:t>Board Certified Clinical Psychologist</a:t>
            </a:r>
          </a:p>
        </p:txBody>
      </p:sp>
      <p:pic>
        <p:nvPicPr>
          <p:cNvPr id="5" name="Picture 4" descr="A close up of a sign&#10;&#10;Description automatically generated">
            <a:extLst>
              <a:ext uri="{FF2B5EF4-FFF2-40B4-BE49-F238E27FC236}">
                <a16:creationId xmlns:a16="http://schemas.microsoft.com/office/drawing/2014/main" id="{3E7A582D-F617-4F43-9E9D-02C6D73D1BF6}"/>
              </a:ext>
            </a:extLst>
          </p:cNvPr>
          <p:cNvPicPr>
            <a:picLocks noChangeAspect="1"/>
          </p:cNvPicPr>
          <p:nvPr/>
        </p:nvPicPr>
        <p:blipFill>
          <a:blip r:embed="rId7"/>
          <a:stretch>
            <a:fillRect/>
          </a:stretch>
        </p:blipFill>
        <p:spPr>
          <a:xfrm>
            <a:off x="10470387" y="5216652"/>
            <a:ext cx="980298" cy="1066795"/>
          </a:xfrm>
          <a:prstGeom prst="rect">
            <a:avLst/>
          </a:prstGeom>
        </p:spPr>
      </p:pic>
    </p:spTree>
    <p:extLst>
      <p:ext uri="{BB962C8B-B14F-4D97-AF65-F5344CB8AC3E}">
        <p14:creationId xmlns:p14="http://schemas.microsoft.com/office/powerpoint/2010/main" val="134168168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AF791-818F-5F41-91E7-57EAD30415B2}"/>
              </a:ext>
            </a:extLst>
          </p:cNvPr>
          <p:cNvSpPr>
            <a:spLocks noGrp="1"/>
          </p:cNvSpPr>
          <p:nvPr>
            <p:ph type="title"/>
          </p:nvPr>
        </p:nvSpPr>
        <p:spPr/>
        <p:txBody>
          <a:bodyPr/>
          <a:lstStyle/>
          <a:p>
            <a:r>
              <a:rPr lang="en-US" dirty="0"/>
              <a:t>Typical Sexual Harassment Claims</a:t>
            </a:r>
          </a:p>
        </p:txBody>
      </p:sp>
      <p:sp>
        <p:nvSpPr>
          <p:cNvPr id="3" name="Content Placeholder 2">
            <a:extLst>
              <a:ext uri="{FF2B5EF4-FFF2-40B4-BE49-F238E27FC236}">
                <a16:creationId xmlns:a16="http://schemas.microsoft.com/office/drawing/2014/main" id="{66FABD9A-9FCA-8445-AEE9-3C5A61ECD3BA}"/>
              </a:ext>
            </a:extLst>
          </p:cNvPr>
          <p:cNvSpPr>
            <a:spLocks noGrp="1"/>
          </p:cNvSpPr>
          <p:nvPr>
            <p:ph idx="1"/>
          </p:nvPr>
        </p:nvSpPr>
        <p:spPr/>
        <p:txBody>
          <a:bodyPr/>
          <a:lstStyle/>
          <a:p>
            <a:pPr>
              <a:buFontTx/>
              <a:buNone/>
            </a:pPr>
            <a:r>
              <a:rPr lang="en-US" altLang="en-US" sz="4400" b="1" i="1" dirty="0">
                <a:solidFill>
                  <a:srgbClr val="FFC000"/>
                </a:solidFill>
              </a:rPr>
              <a:t>Quid Pro Quo</a:t>
            </a:r>
          </a:p>
          <a:p>
            <a:pPr>
              <a:buNone/>
            </a:pPr>
            <a:r>
              <a:rPr lang="en-US" altLang="en-US" sz="4400" b="1" i="1" dirty="0">
                <a:solidFill>
                  <a:srgbClr val="FFC000"/>
                </a:solidFill>
              </a:rPr>
              <a:t>Hostile Work Environment</a:t>
            </a:r>
          </a:p>
          <a:p>
            <a:pPr>
              <a:buFontTx/>
              <a:buNone/>
            </a:pPr>
            <a:endParaRPr lang="en-US" altLang="en-US" sz="1200" b="1" i="1" dirty="0">
              <a:solidFill>
                <a:srgbClr val="FFC000"/>
              </a:solidFill>
            </a:endParaRPr>
          </a:p>
          <a:p>
            <a:pPr>
              <a:buFontTx/>
              <a:buNone/>
            </a:pPr>
            <a:endParaRPr lang="en-US" altLang="en-US" sz="1200" b="1" dirty="0">
              <a:solidFill>
                <a:schemeClr val="hlink"/>
              </a:solidFill>
            </a:endParaRPr>
          </a:p>
          <a:p>
            <a:endParaRPr lang="en-US" dirty="0"/>
          </a:p>
        </p:txBody>
      </p:sp>
      <p:pic>
        <p:nvPicPr>
          <p:cNvPr id="4" name="Picture 3" descr="A close up of a sign&#10;&#10;Description automatically generated">
            <a:extLst>
              <a:ext uri="{FF2B5EF4-FFF2-40B4-BE49-F238E27FC236}">
                <a16:creationId xmlns:a16="http://schemas.microsoft.com/office/drawing/2014/main" id="{67E8E894-98CD-47BD-8041-2F20FF5BB4FE}"/>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118000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DD62-ABB9-9D49-BCDD-0706307F172D}"/>
              </a:ext>
            </a:extLst>
          </p:cNvPr>
          <p:cNvSpPr>
            <a:spLocks noGrp="1"/>
          </p:cNvSpPr>
          <p:nvPr>
            <p:ph type="title"/>
          </p:nvPr>
        </p:nvSpPr>
        <p:spPr/>
        <p:txBody>
          <a:bodyPr/>
          <a:lstStyle/>
          <a:p>
            <a:r>
              <a:rPr lang="en-US" dirty="0"/>
              <a:t>Forms of Sexual Harassment </a:t>
            </a:r>
          </a:p>
        </p:txBody>
      </p:sp>
      <p:sp>
        <p:nvSpPr>
          <p:cNvPr id="3" name="Content Placeholder 2">
            <a:extLst>
              <a:ext uri="{FF2B5EF4-FFF2-40B4-BE49-F238E27FC236}">
                <a16:creationId xmlns:a16="http://schemas.microsoft.com/office/drawing/2014/main" id="{6A74C4BE-0EF4-6546-B517-8A52AA311DCD}"/>
              </a:ext>
            </a:extLst>
          </p:cNvPr>
          <p:cNvSpPr>
            <a:spLocks noGrp="1"/>
          </p:cNvSpPr>
          <p:nvPr>
            <p:ph idx="1"/>
          </p:nvPr>
        </p:nvSpPr>
        <p:spPr>
          <a:xfrm>
            <a:off x="1097280" y="2108201"/>
            <a:ext cx="10058400" cy="3454399"/>
          </a:xfrm>
        </p:spPr>
        <p:txBody>
          <a:bodyPr>
            <a:normAutofit fontScale="62500" lnSpcReduction="20000"/>
          </a:bodyPr>
          <a:lstStyle/>
          <a:p>
            <a:pPr marL="914400" indent="-457200">
              <a:buFontTx/>
              <a:buAutoNum type="arabicPeriod"/>
            </a:pPr>
            <a:r>
              <a:rPr lang="en-US" altLang="en-US" sz="2400" b="1" i="1" dirty="0">
                <a:solidFill>
                  <a:srgbClr val="FFC000"/>
                </a:solidFill>
              </a:rPr>
              <a:t>Quid Pro Quo</a:t>
            </a:r>
          </a:p>
          <a:p>
            <a:pPr marL="685800" indent="-228600">
              <a:buFontTx/>
              <a:buAutoNum type="arabicPeriod"/>
            </a:pPr>
            <a:endParaRPr lang="en-US" altLang="en-US" sz="1200" b="1" i="1" dirty="0">
              <a:solidFill>
                <a:schemeClr val="hlink"/>
              </a:solidFill>
            </a:endParaRPr>
          </a:p>
          <a:p>
            <a:pPr marL="1371600" lvl="1" indent="-457200">
              <a:buFont typeface="Symbol" pitchFamily="2" charset="2"/>
              <a:buChar char="·"/>
            </a:pPr>
            <a:r>
              <a:rPr lang="en-US" altLang="en-US" sz="2400" b="1" dirty="0"/>
              <a:t>unwelcome sexual advances</a:t>
            </a:r>
            <a:endParaRPr lang="en-US" altLang="en-US" sz="2400" b="1" i="1" dirty="0"/>
          </a:p>
          <a:p>
            <a:pPr marL="1371600" lvl="1" indent="-457200">
              <a:buFont typeface="Symbol" pitchFamily="2" charset="2"/>
              <a:buChar char="·"/>
            </a:pPr>
            <a:r>
              <a:rPr lang="en-US" altLang="en-US" sz="2400" b="1" dirty="0"/>
              <a:t>requests for sexual favors</a:t>
            </a:r>
            <a:endParaRPr lang="en-US" altLang="en-US" sz="2400" b="1" i="1" dirty="0"/>
          </a:p>
          <a:p>
            <a:pPr marL="1371600" lvl="1" indent="-457200">
              <a:buFont typeface="Symbol" pitchFamily="2" charset="2"/>
              <a:buChar char="·"/>
            </a:pPr>
            <a:r>
              <a:rPr lang="en-US" altLang="en-US" sz="2400" b="1" dirty="0"/>
              <a:t>other verbal/physical conduct of sexual nature</a:t>
            </a:r>
          </a:p>
          <a:p>
            <a:pPr marL="1371600" lvl="1" indent="-457200">
              <a:buFont typeface="Symbol" pitchFamily="2" charset="2"/>
              <a:buChar char="·"/>
            </a:pPr>
            <a:r>
              <a:rPr lang="en-US" altLang="en-US" sz="2400" b="1" dirty="0"/>
              <a:t>promotion,  pay increase, demotion, and termination</a:t>
            </a:r>
          </a:p>
          <a:p>
            <a:pPr marL="1371600" lvl="1" indent="-457200">
              <a:buFont typeface="Symbol" pitchFamily="2" charset="2"/>
              <a:buChar char="·"/>
            </a:pPr>
            <a:r>
              <a:rPr lang="en-US" altLang="en-US" sz="2400" b="1" dirty="0"/>
              <a:t>related to tangible employment action</a:t>
            </a:r>
          </a:p>
          <a:p>
            <a:pPr marL="1371600" lvl="1" indent="-457200">
              <a:buFont typeface="Symbol" pitchFamily="2" charset="2"/>
              <a:buChar char="·"/>
            </a:pPr>
            <a:endParaRPr lang="en-US" altLang="en-US" sz="2400" b="1" i="1" dirty="0"/>
          </a:p>
          <a:p>
            <a:pPr marL="1371600" lvl="1" indent="-457200">
              <a:buFont typeface="Wingdings" pitchFamily="2" charset="2"/>
              <a:buNone/>
            </a:pPr>
            <a:r>
              <a:rPr lang="en-US" altLang="en-US" sz="2400" b="1" dirty="0"/>
              <a:t>TIED TO:</a:t>
            </a:r>
          </a:p>
          <a:p>
            <a:pPr marL="1371600" lvl="1" indent="-457200">
              <a:buFont typeface="Wingdings" pitchFamily="2" charset="2"/>
              <a:buNone/>
            </a:pPr>
            <a:endParaRPr lang="en-US" altLang="en-US" sz="2400" b="1" dirty="0"/>
          </a:p>
          <a:p>
            <a:pPr marL="1371600" lvl="1" indent="-457200">
              <a:buFont typeface="Symbol" pitchFamily="2" charset="2"/>
              <a:buChar char="·"/>
            </a:pPr>
            <a:r>
              <a:rPr lang="en-US" altLang="en-US" sz="2400" b="1" dirty="0"/>
              <a:t>term or condition of employment</a:t>
            </a:r>
            <a:endParaRPr lang="en-US" altLang="en-US" sz="2400" b="1" i="1" dirty="0"/>
          </a:p>
          <a:p>
            <a:pPr marL="1371600" lvl="1" indent="-457200">
              <a:buFont typeface="Symbol" pitchFamily="2" charset="2"/>
              <a:buChar char="·"/>
            </a:pPr>
            <a:r>
              <a:rPr lang="en-US" altLang="en-US" sz="2400" b="1" dirty="0"/>
              <a:t>particular employment decisions</a:t>
            </a:r>
            <a:endParaRPr lang="en-US" altLang="en-US" b="1" dirty="0"/>
          </a:p>
          <a:p>
            <a:endParaRPr lang="en-US" dirty="0"/>
          </a:p>
        </p:txBody>
      </p:sp>
      <p:pic>
        <p:nvPicPr>
          <p:cNvPr id="4" name="Picture 3" descr="A close up of a sign&#10;&#10;Description automatically generated">
            <a:extLst>
              <a:ext uri="{FF2B5EF4-FFF2-40B4-BE49-F238E27FC236}">
                <a16:creationId xmlns:a16="http://schemas.microsoft.com/office/drawing/2014/main" id="{005335BF-7FAD-4D37-A7C9-F3D3BB6A87E8}"/>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1082305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BC37D-B51B-6D4A-8718-31513C999C25}"/>
              </a:ext>
            </a:extLst>
          </p:cNvPr>
          <p:cNvSpPr>
            <a:spLocks noGrp="1"/>
          </p:cNvSpPr>
          <p:nvPr>
            <p:ph type="title"/>
          </p:nvPr>
        </p:nvSpPr>
        <p:spPr/>
        <p:txBody>
          <a:bodyPr/>
          <a:lstStyle/>
          <a:p>
            <a:r>
              <a:rPr lang="en-US" dirty="0"/>
              <a:t>Forms of Sexual Harassment </a:t>
            </a:r>
          </a:p>
        </p:txBody>
      </p:sp>
      <p:sp>
        <p:nvSpPr>
          <p:cNvPr id="3" name="Content Placeholder 2">
            <a:extLst>
              <a:ext uri="{FF2B5EF4-FFF2-40B4-BE49-F238E27FC236}">
                <a16:creationId xmlns:a16="http://schemas.microsoft.com/office/drawing/2014/main" id="{EB91AB2F-9F36-8346-8105-A8CED0EEFA76}"/>
              </a:ext>
            </a:extLst>
          </p:cNvPr>
          <p:cNvSpPr>
            <a:spLocks noGrp="1"/>
          </p:cNvSpPr>
          <p:nvPr>
            <p:ph idx="1"/>
          </p:nvPr>
        </p:nvSpPr>
        <p:spPr/>
        <p:txBody>
          <a:bodyPr>
            <a:normAutofit fontScale="92500" lnSpcReduction="10000"/>
          </a:bodyPr>
          <a:lstStyle/>
          <a:p>
            <a:pPr marL="285750" indent="-171450">
              <a:buFont typeface="Symbol" pitchFamily="2" charset="2"/>
              <a:buNone/>
            </a:pPr>
            <a:r>
              <a:rPr lang="en-US" altLang="en-US" sz="2400" b="1" i="1" dirty="0">
                <a:solidFill>
                  <a:srgbClr val="FFC000"/>
                </a:solidFill>
              </a:rPr>
              <a:t>2. Hostile Work Environment</a:t>
            </a:r>
            <a:endParaRPr lang="en-US" altLang="en-US" sz="1400" b="1" i="1" dirty="0">
              <a:solidFill>
                <a:srgbClr val="FFC000"/>
              </a:solidFill>
            </a:endParaRPr>
          </a:p>
          <a:p>
            <a:pPr marL="285750" indent="-171450">
              <a:buFont typeface="Symbol" pitchFamily="2" charset="2"/>
              <a:buNone/>
            </a:pPr>
            <a:endParaRPr lang="en-US" altLang="en-US" sz="1400" b="1" i="1" dirty="0">
              <a:solidFill>
                <a:schemeClr val="hlink"/>
              </a:solidFill>
            </a:endParaRPr>
          </a:p>
          <a:p>
            <a:pPr marL="1371600" lvl="2" indent="-571500">
              <a:buFont typeface="Symbol" pitchFamily="2" charset="2"/>
              <a:buChar char="·"/>
            </a:pPr>
            <a:r>
              <a:rPr lang="en-US" altLang="en-US" sz="1500" b="1" dirty="0"/>
              <a:t>unwelcome sexual conduct, and</a:t>
            </a:r>
          </a:p>
          <a:p>
            <a:pPr marL="1371600" lvl="2" indent="-571500">
              <a:buFont typeface="Symbol" pitchFamily="2" charset="2"/>
              <a:buChar char="·"/>
            </a:pPr>
            <a:r>
              <a:rPr lang="en-US" altLang="en-US" sz="1500" b="1" dirty="0"/>
              <a:t>interference with employee work performance, or</a:t>
            </a:r>
          </a:p>
          <a:p>
            <a:pPr marL="1371600" lvl="2" indent="-571500">
              <a:buFont typeface="Symbol" pitchFamily="2" charset="2"/>
              <a:buChar char="·"/>
            </a:pPr>
            <a:r>
              <a:rPr lang="en-US" altLang="en-US" sz="1500" b="1" dirty="0"/>
              <a:t>creating intimidating, hostile or offensive working environment</a:t>
            </a:r>
          </a:p>
          <a:p>
            <a:pPr marL="1371600" lvl="2" indent="-571500">
              <a:buFont typeface="Symbol" pitchFamily="2" charset="2"/>
              <a:buChar char="·"/>
            </a:pPr>
            <a:r>
              <a:rPr lang="en-US" sz="1500" b="1" dirty="0"/>
              <a:t>when speech or conduct is so severe and pervasive it that creates an intimidating or demeaning </a:t>
            </a:r>
          </a:p>
          <a:p>
            <a:pPr marL="800100" lvl="2" indent="0">
              <a:buNone/>
            </a:pPr>
            <a:r>
              <a:rPr lang="en-US" sz="1500" b="1" dirty="0"/>
              <a:t>                  environment or situation that negatively affects a person's job performance</a:t>
            </a:r>
          </a:p>
          <a:p>
            <a:pPr marL="1085850" lvl="2" indent="-285750">
              <a:buFont typeface="Wingdings" panose="05000000000000000000" pitchFamily="2" charset="2"/>
              <a:buChar char="§"/>
            </a:pPr>
            <a:r>
              <a:rPr lang="en-US" sz="1500" b="1" dirty="0"/>
              <a:t>         may be perpetrated by peer, supervisor, subordinate, vendor, customer or contractor. </a:t>
            </a:r>
          </a:p>
          <a:p>
            <a:pPr marL="800100" lvl="2" indent="0">
              <a:buNone/>
            </a:pPr>
            <a:endParaRPr lang="en-US" altLang="en-US" b="1" dirty="0"/>
          </a:p>
          <a:p>
            <a:pPr marL="285750" indent="-171450">
              <a:buFontTx/>
              <a:buNone/>
            </a:pPr>
            <a:r>
              <a:rPr lang="en-US" altLang="en-US" sz="2400" b="1" dirty="0"/>
              <a:t>	     MUST BE:</a:t>
            </a:r>
            <a:endParaRPr lang="en-US" altLang="en-US" sz="1400" b="1" dirty="0">
              <a:solidFill>
                <a:schemeClr val="hlink"/>
              </a:solidFill>
            </a:endParaRPr>
          </a:p>
          <a:p>
            <a:pPr marL="1371600" lvl="2" indent="-571500">
              <a:buFont typeface="Symbol" pitchFamily="2" charset="2"/>
              <a:buChar char="·"/>
            </a:pPr>
            <a:r>
              <a:rPr lang="en-US" altLang="en-US" b="1" dirty="0"/>
              <a:t>based upon sex</a:t>
            </a:r>
          </a:p>
          <a:p>
            <a:pPr marL="1371600" lvl="2" indent="-571500">
              <a:buFont typeface="Symbol" pitchFamily="2" charset="2"/>
              <a:buChar char="·"/>
            </a:pPr>
            <a:r>
              <a:rPr lang="en-US" altLang="en-US" b="1" dirty="0"/>
              <a:t>severe / pervasive</a:t>
            </a:r>
          </a:p>
          <a:p>
            <a:endParaRPr lang="en-US" dirty="0"/>
          </a:p>
        </p:txBody>
      </p:sp>
      <p:pic>
        <p:nvPicPr>
          <p:cNvPr id="4" name="Picture 3" descr="A close up of a sign&#10;&#10;Description automatically generated">
            <a:extLst>
              <a:ext uri="{FF2B5EF4-FFF2-40B4-BE49-F238E27FC236}">
                <a16:creationId xmlns:a16="http://schemas.microsoft.com/office/drawing/2014/main" id="{7B420CEC-4913-47B1-A7C9-0737E7A4C807}"/>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2845401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9B1D-0430-8B44-87F2-4A709334881B}"/>
              </a:ext>
            </a:extLst>
          </p:cNvPr>
          <p:cNvSpPr>
            <a:spLocks noGrp="1"/>
          </p:cNvSpPr>
          <p:nvPr>
            <p:ph type="title"/>
          </p:nvPr>
        </p:nvSpPr>
        <p:spPr/>
        <p:txBody>
          <a:bodyPr/>
          <a:lstStyle/>
          <a:p>
            <a:r>
              <a:rPr lang="en-US" dirty="0"/>
              <a:t>Hostile Work Environment: Most Prevalent Form of Harassment </a:t>
            </a:r>
          </a:p>
        </p:txBody>
      </p:sp>
      <p:sp>
        <p:nvSpPr>
          <p:cNvPr id="3" name="Content Placeholder 2">
            <a:extLst>
              <a:ext uri="{FF2B5EF4-FFF2-40B4-BE49-F238E27FC236}">
                <a16:creationId xmlns:a16="http://schemas.microsoft.com/office/drawing/2014/main" id="{A406E9ED-AE7A-C446-846A-8A392761ABA3}"/>
              </a:ext>
            </a:extLst>
          </p:cNvPr>
          <p:cNvSpPr>
            <a:spLocks noGrp="1"/>
          </p:cNvSpPr>
          <p:nvPr>
            <p:ph idx="1"/>
          </p:nvPr>
        </p:nvSpPr>
        <p:spPr/>
        <p:txBody>
          <a:bodyPr>
            <a:normAutofit/>
          </a:bodyPr>
          <a:lstStyle/>
          <a:p>
            <a:pPr>
              <a:buFont typeface="Arial" panose="020B0604020202020204" pitchFamily="34" charset="0"/>
              <a:buChar char="•"/>
            </a:pPr>
            <a:r>
              <a:rPr lang="en-US" altLang="en-US" sz="2000" dirty="0"/>
              <a:t>Conduct reasonably interferes with work performance </a:t>
            </a:r>
          </a:p>
          <a:p>
            <a:pPr>
              <a:buFont typeface="Arial" panose="020B0604020202020204" pitchFamily="34" charset="0"/>
              <a:buChar char="•"/>
            </a:pPr>
            <a:r>
              <a:rPr lang="en-US" altLang="en-US" sz="2000" dirty="0"/>
              <a:t>Generally involves a course of conduct rather than a single incident</a:t>
            </a:r>
          </a:p>
          <a:p>
            <a:pPr>
              <a:buFont typeface="Arial" panose="020B0604020202020204" pitchFamily="34" charset="0"/>
              <a:buChar char="•"/>
            </a:pPr>
            <a:r>
              <a:rPr lang="en-US" altLang="en-US" sz="2000" dirty="0"/>
              <a:t>The conduct must be “severe, persistent, or pervasive” to constitute a hostile environment.</a:t>
            </a:r>
          </a:p>
          <a:p>
            <a:pPr>
              <a:buFont typeface="Arial" panose="020B0604020202020204" pitchFamily="34" charset="0"/>
              <a:buChar char="•"/>
            </a:pPr>
            <a:r>
              <a:rPr lang="en-US" altLang="en-US" sz="2000" dirty="0"/>
              <a:t>The impact of the conduct and how it is perceived by the person receiving the conduct is also important.</a:t>
            </a:r>
          </a:p>
          <a:p>
            <a:pPr>
              <a:buFont typeface="Arial" panose="020B0604020202020204" pitchFamily="34" charset="0"/>
              <a:buChar char="•"/>
            </a:pPr>
            <a:r>
              <a:rPr lang="en-US" altLang="en-US" sz="2000" dirty="0"/>
              <a:t>May be difficult to recognize (possibly inconsistent).</a:t>
            </a:r>
          </a:p>
          <a:p>
            <a:endParaRPr lang="en-US" dirty="0"/>
          </a:p>
        </p:txBody>
      </p:sp>
      <p:pic>
        <p:nvPicPr>
          <p:cNvPr id="4" name="Picture 3" descr="A close up of a sign&#10;&#10;Description automatically generated">
            <a:extLst>
              <a:ext uri="{FF2B5EF4-FFF2-40B4-BE49-F238E27FC236}">
                <a16:creationId xmlns:a16="http://schemas.microsoft.com/office/drawing/2014/main" id="{AF45C566-8519-4347-AAE2-D3AB65A7E012}"/>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228641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20360-FC02-8B43-A52B-7E41AF4BAF6C}"/>
              </a:ext>
            </a:extLst>
          </p:cNvPr>
          <p:cNvSpPr>
            <a:spLocks noGrp="1"/>
          </p:cNvSpPr>
          <p:nvPr>
            <p:ph type="title"/>
          </p:nvPr>
        </p:nvSpPr>
        <p:spPr/>
        <p:txBody>
          <a:bodyPr/>
          <a:lstStyle/>
          <a:p>
            <a:r>
              <a:rPr lang="en-US" dirty="0"/>
              <a:t>Forms of Sexual Harassment</a:t>
            </a:r>
          </a:p>
        </p:txBody>
      </p:sp>
      <p:sp>
        <p:nvSpPr>
          <p:cNvPr id="3" name="Content Placeholder 2">
            <a:extLst>
              <a:ext uri="{FF2B5EF4-FFF2-40B4-BE49-F238E27FC236}">
                <a16:creationId xmlns:a16="http://schemas.microsoft.com/office/drawing/2014/main" id="{FD56B6F5-FADA-0B49-A783-3084FB4AD928}"/>
              </a:ext>
            </a:extLst>
          </p:cNvPr>
          <p:cNvSpPr>
            <a:spLocks noGrp="1"/>
          </p:cNvSpPr>
          <p:nvPr>
            <p:ph idx="1"/>
          </p:nvPr>
        </p:nvSpPr>
        <p:spPr/>
        <p:txBody>
          <a:bodyPr>
            <a:normAutofit/>
          </a:bodyPr>
          <a:lstStyle/>
          <a:p>
            <a:r>
              <a:rPr lang="en-US" altLang="en-US" sz="2400" b="1" i="1" dirty="0">
                <a:solidFill>
                  <a:srgbClr val="FFC000"/>
                </a:solidFill>
              </a:rPr>
              <a:t>Sex or Gender Based Harassment</a:t>
            </a:r>
          </a:p>
          <a:p>
            <a:pPr lvl="1"/>
            <a:r>
              <a:rPr lang="en-US" altLang="en-US" sz="2400" dirty="0"/>
              <a:t>Harassment based on  sex or gender and without sexual advances.  </a:t>
            </a:r>
          </a:p>
          <a:p>
            <a:pPr lvl="1"/>
            <a:endParaRPr lang="en-US" altLang="en-US" sz="2400" dirty="0"/>
          </a:p>
          <a:p>
            <a:pPr lvl="2"/>
            <a:r>
              <a:rPr lang="en-US" altLang="en-US" sz="2000" dirty="0"/>
              <a:t>Example (double):  “Why were you not here today? Men have no business being at the pediatrician’s office. That is a woman’s job.” </a:t>
            </a:r>
            <a:endParaRPr lang="en-US" altLang="en-US" sz="2400" b="1" i="1" dirty="0">
              <a:solidFill>
                <a:srgbClr val="FFC000"/>
              </a:solidFill>
            </a:endParaRPr>
          </a:p>
        </p:txBody>
      </p:sp>
      <p:pic>
        <p:nvPicPr>
          <p:cNvPr id="4" name="Picture 3" descr="A close up of a sign&#10;&#10;Description automatically generated">
            <a:extLst>
              <a:ext uri="{FF2B5EF4-FFF2-40B4-BE49-F238E27FC236}">
                <a16:creationId xmlns:a16="http://schemas.microsoft.com/office/drawing/2014/main" id="{2E5B745C-A76A-4B01-89ED-7932AAAB8E68}"/>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1169741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6DAC-7927-AA4D-9381-32FC10311914}"/>
              </a:ext>
            </a:extLst>
          </p:cNvPr>
          <p:cNvSpPr>
            <a:spLocks noGrp="1"/>
          </p:cNvSpPr>
          <p:nvPr>
            <p:ph type="title"/>
          </p:nvPr>
        </p:nvSpPr>
        <p:spPr/>
        <p:txBody>
          <a:bodyPr/>
          <a:lstStyle/>
          <a:p>
            <a:r>
              <a:rPr lang="en-US" dirty="0"/>
              <a:t>Forms of Sexual Harassment</a:t>
            </a:r>
          </a:p>
        </p:txBody>
      </p:sp>
      <p:sp>
        <p:nvSpPr>
          <p:cNvPr id="3" name="Content Placeholder 2">
            <a:extLst>
              <a:ext uri="{FF2B5EF4-FFF2-40B4-BE49-F238E27FC236}">
                <a16:creationId xmlns:a16="http://schemas.microsoft.com/office/drawing/2014/main" id="{D5067ABB-AD40-1142-B3CE-92453E53DC62}"/>
              </a:ext>
            </a:extLst>
          </p:cNvPr>
          <p:cNvSpPr>
            <a:spLocks noGrp="1"/>
          </p:cNvSpPr>
          <p:nvPr>
            <p:ph idx="1"/>
          </p:nvPr>
        </p:nvSpPr>
        <p:spPr/>
        <p:txBody>
          <a:bodyPr>
            <a:normAutofit/>
          </a:bodyPr>
          <a:lstStyle/>
          <a:p>
            <a:r>
              <a:rPr lang="en-US" altLang="en-US" sz="2400" b="1" i="1" dirty="0">
                <a:solidFill>
                  <a:srgbClr val="FFC000"/>
                </a:solidFill>
              </a:rPr>
              <a:t>Bystander Harassment </a:t>
            </a:r>
          </a:p>
          <a:p>
            <a:r>
              <a:rPr lang="en-US" sz="2000" dirty="0"/>
              <a:t>The Bystander that witnesses the harassment becomes intimidated or fearful after they have witnessed the harassment. </a:t>
            </a:r>
          </a:p>
        </p:txBody>
      </p:sp>
      <p:pic>
        <p:nvPicPr>
          <p:cNvPr id="4" name="Picture 3" descr="A close up of a sign&#10;&#10;Description automatically generated">
            <a:extLst>
              <a:ext uri="{FF2B5EF4-FFF2-40B4-BE49-F238E27FC236}">
                <a16:creationId xmlns:a16="http://schemas.microsoft.com/office/drawing/2014/main" id="{8D588E3F-D6C6-481E-8AFD-BABB61DCE3C9}"/>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3480825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53D2-8C86-3744-9855-3E9C0037A472}"/>
              </a:ext>
            </a:extLst>
          </p:cNvPr>
          <p:cNvSpPr>
            <a:spLocks noGrp="1"/>
          </p:cNvSpPr>
          <p:nvPr>
            <p:ph type="title"/>
          </p:nvPr>
        </p:nvSpPr>
        <p:spPr/>
        <p:txBody>
          <a:bodyPr/>
          <a:lstStyle/>
          <a:p>
            <a:r>
              <a:rPr lang="en-US" dirty="0"/>
              <a:t>Forms of Sexual Harassment </a:t>
            </a:r>
          </a:p>
        </p:txBody>
      </p:sp>
      <p:sp>
        <p:nvSpPr>
          <p:cNvPr id="3" name="Content Placeholder 2">
            <a:extLst>
              <a:ext uri="{FF2B5EF4-FFF2-40B4-BE49-F238E27FC236}">
                <a16:creationId xmlns:a16="http://schemas.microsoft.com/office/drawing/2014/main" id="{8F686ADA-3D18-A540-BCB5-BAAD1B7FA712}"/>
              </a:ext>
            </a:extLst>
          </p:cNvPr>
          <p:cNvSpPr>
            <a:spLocks noGrp="1"/>
          </p:cNvSpPr>
          <p:nvPr>
            <p:ph idx="1"/>
          </p:nvPr>
        </p:nvSpPr>
        <p:spPr/>
        <p:txBody>
          <a:bodyPr/>
          <a:lstStyle/>
          <a:p>
            <a:pPr marL="201168" lvl="1" indent="0">
              <a:lnSpc>
                <a:spcPct val="90000"/>
              </a:lnSpc>
              <a:buNone/>
            </a:pPr>
            <a:r>
              <a:rPr lang="en-US" altLang="en-US" sz="2400" b="1" i="1" dirty="0">
                <a:solidFill>
                  <a:srgbClr val="FFC000"/>
                </a:solidFill>
              </a:rPr>
              <a:t>Unwanted Sexual Advances </a:t>
            </a:r>
          </a:p>
          <a:p>
            <a:pPr lvl="1">
              <a:lnSpc>
                <a:spcPct val="90000"/>
              </a:lnSpc>
            </a:pPr>
            <a:r>
              <a:rPr lang="en-US" altLang="en-US" sz="2400" dirty="0"/>
              <a:t>Continuing to express sexual interest after being informed or otherwise made aware that the interest is unwelcome.</a:t>
            </a:r>
          </a:p>
          <a:p>
            <a:pPr>
              <a:lnSpc>
                <a:spcPct val="90000"/>
              </a:lnSpc>
            </a:pPr>
            <a:r>
              <a:rPr lang="en-US" altLang="en-US" sz="2800" b="1" i="1" dirty="0">
                <a:solidFill>
                  <a:srgbClr val="FFC000"/>
                </a:solidFill>
              </a:rPr>
              <a:t>    Favors</a:t>
            </a:r>
            <a:endParaRPr lang="en-US" altLang="en-US" sz="2800" dirty="0"/>
          </a:p>
          <a:p>
            <a:pPr lvl="1">
              <a:lnSpc>
                <a:spcPct val="90000"/>
              </a:lnSpc>
            </a:pPr>
            <a:r>
              <a:rPr lang="en-US" altLang="en-US" sz="2400" dirty="0"/>
              <a:t>Offering favors or employment benefits, such as promotions, favorable performance evaluations, favorable assigned duties, recommendations, reclassifications, etc., in exchange for sexual favors.</a:t>
            </a:r>
          </a:p>
          <a:p>
            <a:endParaRPr lang="en-US" dirty="0"/>
          </a:p>
        </p:txBody>
      </p:sp>
      <p:pic>
        <p:nvPicPr>
          <p:cNvPr id="4" name="Picture 3" descr="A close up of a sign&#10;&#10;Description automatically generated">
            <a:extLst>
              <a:ext uri="{FF2B5EF4-FFF2-40B4-BE49-F238E27FC236}">
                <a16:creationId xmlns:a16="http://schemas.microsoft.com/office/drawing/2014/main" id="{5872072B-BDBE-400C-81DD-40F1DCADC68C}"/>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499357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7AB1-0BBE-624A-B427-F16A31770EFA}"/>
              </a:ext>
            </a:extLst>
          </p:cNvPr>
          <p:cNvSpPr>
            <a:spLocks noGrp="1"/>
          </p:cNvSpPr>
          <p:nvPr>
            <p:ph type="title"/>
          </p:nvPr>
        </p:nvSpPr>
        <p:spPr/>
        <p:txBody>
          <a:bodyPr/>
          <a:lstStyle/>
          <a:p>
            <a:r>
              <a:rPr lang="en-US" dirty="0"/>
              <a:t>Forms of Sexual Harassment</a:t>
            </a:r>
          </a:p>
        </p:txBody>
      </p:sp>
      <p:sp>
        <p:nvSpPr>
          <p:cNvPr id="3" name="Content Placeholder 2">
            <a:extLst>
              <a:ext uri="{FF2B5EF4-FFF2-40B4-BE49-F238E27FC236}">
                <a16:creationId xmlns:a16="http://schemas.microsoft.com/office/drawing/2014/main" id="{94E8F927-09C1-E64E-89FA-DE48CCE2BBCC}"/>
              </a:ext>
            </a:extLst>
          </p:cNvPr>
          <p:cNvSpPr>
            <a:spLocks noGrp="1"/>
          </p:cNvSpPr>
          <p:nvPr>
            <p:ph idx="1"/>
          </p:nvPr>
        </p:nvSpPr>
        <p:spPr/>
        <p:txBody>
          <a:bodyPr/>
          <a:lstStyle/>
          <a:p>
            <a:pPr lvl="1"/>
            <a:r>
              <a:rPr lang="en-US" altLang="en-US" sz="2400" b="1" i="1" dirty="0">
                <a:solidFill>
                  <a:srgbClr val="FFC000"/>
                </a:solidFill>
              </a:rPr>
              <a:t>Reprisals  </a:t>
            </a:r>
          </a:p>
          <a:p>
            <a:pPr lvl="1"/>
            <a:r>
              <a:rPr lang="en-US" altLang="en-US" sz="2400" dirty="0"/>
              <a:t>Making reprisals, threats of reprisals, or implied threats of reprisals following a negative response to sexual advances.  </a:t>
            </a:r>
          </a:p>
          <a:p>
            <a:pPr lvl="2"/>
            <a:r>
              <a:rPr lang="en-US" altLang="en-US" sz="2000" dirty="0"/>
              <a:t>For example: either threatening to withhold or withholding support for an appointment, promotion, or change of assignment, or suggesting that a poor performance appraisal will be given</a:t>
            </a:r>
          </a:p>
          <a:p>
            <a:endParaRPr lang="en-US" dirty="0"/>
          </a:p>
        </p:txBody>
      </p:sp>
      <p:pic>
        <p:nvPicPr>
          <p:cNvPr id="4" name="Picture 3" descr="A close up of a sign&#10;&#10;Description automatically generated">
            <a:extLst>
              <a:ext uri="{FF2B5EF4-FFF2-40B4-BE49-F238E27FC236}">
                <a16:creationId xmlns:a16="http://schemas.microsoft.com/office/drawing/2014/main" id="{320F7055-2F6B-4022-9B6E-F5F989ABF70D}"/>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944274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FF187-D49C-6B4D-8B7E-D069B5BEEFFC}"/>
              </a:ext>
            </a:extLst>
          </p:cNvPr>
          <p:cNvSpPr>
            <a:spLocks noGrp="1"/>
          </p:cNvSpPr>
          <p:nvPr>
            <p:ph type="title"/>
          </p:nvPr>
        </p:nvSpPr>
        <p:spPr/>
        <p:txBody>
          <a:bodyPr/>
          <a:lstStyle/>
          <a:p>
            <a:r>
              <a:rPr lang="en-US" dirty="0"/>
              <a:t>What Constitutes Sexual Harassment? </a:t>
            </a:r>
          </a:p>
        </p:txBody>
      </p:sp>
      <p:sp>
        <p:nvSpPr>
          <p:cNvPr id="3" name="Content Placeholder 2">
            <a:extLst>
              <a:ext uri="{FF2B5EF4-FFF2-40B4-BE49-F238E27FC236}">
                <a16:creationId xmlns:a16="http://schemas.microsoft.com/office/drawing/2014/main" id="{7CE071DC-CEE8-DE4B-8785-5E6D63AD6BCD}"/>
              </a:ext>
            </a:extLst>
          </p:cNvPr>
          <p:cNvSpPr>
            <a:spLocks noGrp="1"/>
          </p:cNvSpPr>
          <p:nvPr>
            <p:ph idx="1"/>
          </p:nvPr>
        </p:nvSpPr>
        <p:spPr/>
        <p:txBody>
          <a:bodyPr>
            <a:normAutofit/>
          </a:bodyPr>
          <a:lstStyle/>
          <a:p>
            <a:pPr marL="0" indent="0">
              <a:buNone/>
            </a:pPr>
            <a:r>
              <a:rPr lang="en-US" sz="1800" dirty="0"/>
              <a:t>    A female  wears a short skirt to work . </a:t>
            </a:r>
            <a:r>
              <a:rPr lang="en-US" sz="1800" b="1" dirty="0"/>
              <a:t>Is this an invitation for sexual harassment?</a:t>
            </a:r>
          </a:p>
          <a:p>
            <a:pPr marL="114300" lvl="1" indent="0">
              <a:lnSpc>
                <a:spcPct val="93000"/>
              </a:lnSpc>
              <a:spcBef>
                <a:spcPct val="48000"/>
              </a:spcBef>
              <a:buNone/>
            </a:pPr>
            <a:r>
              <a:rPr lang="en-US" sz="1400" b="1" dirty="0"/>
              <a:t> </a:t>
            </a:r>
            <a:r>
              <a:rPr lang="en-US" altLang="en-US" sz="1800" dirty="0"/>
              <a:t>A female supervisor makes frequent comments about a male employee’s physique.</a:t>
            </a:r>
          </a:p>
          <a:p>
            <a:pPr marL="114300" lvl="1" indent="0">
              <a:lnSpc>
                <a:spcPct val="93000"/>
              </a:lnSpc>
              <a:spcBef>
                <a:spcPct val="48000"/>
              </a:spcBef>
              <a:buNone/>
            </a:pPr>
            <a:r>
              <a:rPr lang="en-US" altLang="en-US" sz="1800" b="1" dirty="0"/>
              <a:t>Is this sexual harassment?</a:t>
            </a:r>
          </a:p>
          <a:p>
            <a:pPr marL="114300" lvl="1" indent="0">
              <a:lnSpc>
                <a:spcPct val="93000"/>
              </a:lnSpc>
              <a:spcBef>
                <a:spcPct val="48000"/>
              </a:spcBef>
              <a:buNone/>
            </a:pPr>
            <a:r>
              <a:rPr lang="en-US" altLang="en-US" sz="1800" dirty="0"/>
              <a:t>A male supervisor makes frequent comments about a male employee’s physique.</a:t>
            </a:r>
          </a:p>
          <a:p>
            <a:pPr marL="114300" lvl="1" indent="0">
              <a:lnSpc>
                <a:spcPct val="93000"/>
              </a:lnSpc>
              <a:spcBef>
                <a:spcPct val="0"/>
              </a:spcBef>
              <a:buNone/>
            </a:pPr>
            <a:r>
              <a:rPr lang="en-US" altLang="en-US" sz="1800" b="1" dirty="0"/>
              <a:t>Is this sexual harassment?</a:t>
            </a:r>
            <a:endParaRPr lang="en-US" altLang="en-US" sz="1800" dirty="0"/>
          </a:p>
          <a:p>
            <a:pPr marL="115888" lvl="1" indent="-1588">
              <a:lnSpc>
                <a:spcPct val="93000"/>
              </a:lnSpc>
              <a:spcBef>
                <a:spcPct val="48000"/>
              </a:spcBef>
              <a:buNone/>
            </a:pPr>
            <a:r>
              <a:rPr lang="en-US" altLang="en-US" sz="1800" dirty="0"/>
              <a:t>Two co-workers forward each other off- color jokes via email.</a:t>
            </a:r>
            <a:r>
              <a:rPr lang="en-US" altLang="en-US" sz="2000" dirty="0"/>
              <a:t> </a:t>
            </a:r>
          </a:p>
          <a:p>
            <a:pPr marL="115888" lvl="1" indent="-1588">
              <a:lnSpc>
                <a:spcPct val="93000"/>
              </a:lnSpc>
              <a:spcBef>
                <a:spcPct val="0"/>
              </a:spcBef>
              <a:buNone/>
            </a:pPr>
            <a:r>
              <a:rPr lang="en-US" altLang="en-US" sz="2000" b="1" dirty="0">
                <a:solidFill>
                  <a:srgbClr val="7F7F7F"/>
                </a:solidFill>
              </a:rPr>
              <a:t>	</a:t>
            </a:r>
            <a:r>
              <a:rPr lang="en-US" altLang="en-US" sz="2000" b="1" dirty="0"/>
              <a:t>Is this sexual harassment? </a:t>
            </a:r>
            <a:endParaRPr lang="en-US" altLang="en-US" sz="2000" dirty="0"/>
          </a:p>
          <a:p>
            <a:pPr marL="115888" lvl="1" indent="-1588">
              <a:lnSpc>
                <a:spcPct val="93000"/>
              </a:lnSpc>
              <a:spcBef>
                <a:spcPct val="48000"/>
              </a:spcBef>
              <a:buNone/>
            </a:pPr>
            <a:r>
              <a:rPr lang="en-US" altLang="en-US" sz="1800" dirty="0"/>
              <a:t>An employee asks a co-worker out.</a:t>
            </a:r>
            <a:r>
              <a:rPr lang="en-US" altLang="en-US" sz="2000" dirty="0"/>
              <a:t> </a:t>
            </a:r>
            <a:r>
              <a:rPr lang="en-US" altLang="en-US" sz="2000" b="1" dirty="0"/>
              <a:t>Is this sexual harassment? </a:t>
            </a:r>
          </a:p>
          <a:p>
            <a:pPr marL="115888" lvl="1" indent="-1588">
              <a:lnSpc>
                <a:spcPct val="93000"/>
              </a:lnSpc>
              <a:spcBef>
                <a:spcPct val="0"/>
              </a:spcBef>
              <a:buNone/>
            </a:pPr>
            <a:endParaRPr lang="en-US" altLang="en-US" sz="2000" b="1" dirty="0"/>
          </a:p>
          <a:p>
            <a:pPr marL="0" indent="0">
              <a:buNone/>
            </a:pPr>
            <a:endParaRPr lang="en-US" b="1" dirty="0"/>
          </a:p>
        </p:txBody>
      </p:sp>
      <p:sp>
        <p:nvSpPr>
          <p:cNvPr id="4" name="Rectangle 41">
            <a:extLst>
              <a:ext uri="{FF2B5EF4-FFF2-40B4-BE49-F238E27FC236}">
                <a16:creationId xmlns:a16="http://schemas.microsoft.com/office/drawing/2014/main" id="{0A269F1D-FAD1-2A41-8A4E-9EBF759995A0}"/>
              </a:ext>
            </a:extLst>
          </p:cNvPr>
          <p:cNvSpPr>
            <a:spLocks noChangeArrowheads="1"/>
          </p:cNvSpPr>
          <p:nvPr/>
        </p:nvSpPr>
        <p:spPr bwMode="auto">
          <a:xfrm>
            <a:off x="11094720" y="2124365"/>
            <a:ext cx="895350" cy="519112"/>
          </a:xfrm>
          <a:prstGeom prst="rect">
            <a:avLst/>
          </a:prstGeom>
          <a:solidFill>
            <a:srgbClr val="FF0000"/>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b="1" dirty="0">
                <a:solidFill>
                  <a:schemeClr val="bg1"/>
                </a:solidFill>
                <a:latin typeface="Arial" panose="020B0604020202020204" pitchFamily="34" charset="0"/>
              </a:rPr>
              <a:t>NO</a:t>
            </a:r>
          </a:p>
        </p:txBody>
      </p:sp>
      <p:sp>
        <p:nvSpPr>
          <p:cNvPr id="5" name="Rectangle 37">
            <a:extLst>
              <a:ext uri="{FF2B5EF4-FFF2-40B4-BE49-F238E27FC236}">
                <a16:creationId xmlns:a16="http://schemas.microsoft.com/office/drawing/2014/main" id="{12CC7EF5-636D-8148-9E94-4E6764601B97}"/>
              </a:ext>
            </a:extLst>
          </p:cNvPr>
          <p:cNvSpPr>
            <a:spLocks noChangeArrowheads="1"/>
          </p:cNvSpPr>
          <p:nvPr/>
        </p:nvSpPr>
        <p:spPr bwMode="auto">
          <a:xfrm>
            <a:off x="11125200" y="2754761"/>
            <a:ext cx="895350" cy="519113"/>
          </a:xfrm>
          <a:prstGeom prst="rect">
            <a:avLst/>
          </a:prstGeom>
          <a:solidFill>
            <a:srgbClr val="03943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dirty="0">
                <a:solidFill>
                  <a:schemeClr val="bg1"/>
                </a:solidFill>
                <a:latin typeface="Arial" panose="020B0604020202020204" pitchFamily="34" charset="0"/>
              </a:rPr>
              <a:t>YES</a:t>
            </a:r>
            <a:endParaRPr lang="en-US" altLang="en-US" b="1" dirty="0">
              <a:latin typeface="Arial" panose="020B0604020202020204" pitchFamily="34" charset="0"/>
            </a:endParaRPr>
          </a:p>
        </p:txBody>
      </p:sp>
      <p:sp>
        <p:nvSpPr>
          <p:cNvPr id="6" name="Rectangle 37">
            <a:extLst>
              <a:ext uri="{FF2B5EF4-FFF2-40B4-BE49-F238E27FC236}">
                <a16:creationId xmlns:a16="http://schemas.microsoft.com/office/drawing/2014/main" id="{6586CC3B-CB7F-1E49-97E2-5AC96957743A}"/>
              </a:ext>
            </a:extLst>
          </p:cNvPr>
          <p:cNvSpPr>
            <a:spLocks noChangeArrowheads="1"/>
          </p:cNvSpPr>
          <p:nvPr/>
        </p:nvSpPr>
        <p:spPr bwMode="auto">
          <a:xfrm>
            <a:off x="11125200" y="3557256"/>
            <a:ext cx="895350" cy="519113"/>
          </a:xfrm>
          <a:prstGeom prst="rect">
            <a:avLst/>
          </a:prstGeom>
          <a:solidFill>
            <a:srgbClr val="03943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dirty="0">
                <a:solidFill>
                  <a:schemeClr val="bg1"/>
                </a:solidFill>
                <a:latin typeface="Arial" panose="020B0604020202020204" pitchFamily="34" charset="0"/>
              </a:rPr>
              <a:t>YES</a:t>
            </a:r>
            <a:endParaRPr lang="en-US" altLang="en-US" b="1" dirty="0">
              <a:latin typeface="Arial" panose="020B0604020202020204" pitchFamily="34" charset="0"/>
            </a:endParaRPr>
          </a:p>
        </p:txBody>
      </p:sp>
      <p:sp>
        <p:nvSpPr>
          <p:cNvPr id="7" name="Rectangle 41">
            <a:extLst>
              <a:ext uri="{FF2B5EF4-FFF2-40B4-BE49-F238E27FC236}">
                <a16:creationId xmlns:a16="http://schemas.microsoft.com/office/drawing/2014/main" id="{6EC61678-961B-7E4D-8FB0-0D078FC14A3D}"/>
              </a:ext>
            </a:extLst>
          </p:cNvPr>
          <p:cNvSpPr>
            <a:spLocks noChangeArrowheads="1"/>
          </p:cNvSpPr>
          <p:nvPr/>
        </p:nvSpPr>
        <p:spPr bwMode="auto">
          <a:xfrm>
            <a:off x="11155680" y="5146066"/>
            <a:ext cx="895350" cy="519112"/>
          </a:xfrm>
          <a:prstGeom prst="rect">
            <a:avLst/>
          </a:prstGeom>
          <a:solidFill>
            <a:srgbClr val="FF0000"/>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b="1" dirty="0">
                <a:solidFill>
                  <a:schemeClr val="bg1"/>
                </a:solidFill>
                <a:latin typeface="Arial" panose="020B0604020202020204" pitchFamily="34" charset="0"/>
              </a:rPr>
              <a:t>NO</a:t>
            </a:r>
          </a:p>
        </p:txBody>
      </p:sp>
      <p:sp>
        <p:nvSpPr>
          <p:cNvPr id="8" name="Rectangle 41">
            <a:extLst>
              <a:ext uri="{FF2B5EF4-FFF2-40B4-BE49-F238E27FC236}">
                <a16:creationId xmlns:a16="http://schemas.microsoft.com/office/drawing/2014/main" id="{D6BD98B2-D225-4E4B-A3C0-A4CDD1B262EF}"/>
              </a:ext>
            </a:extLst>
          </p:cNvPr>
          <p:cNvSpPr>
            <a:spLocks noChangeArrowheads="1"/>
          </p:cNvSpPr>
          <p:nvPr/>
        </p:nvSpPr>
        <p:spPr bwMode="auto">
          <a:xfrm>
            <a:off x="11140440" y="4447210"/>
            <a:ext cx="895350" cy="519112"/>
          </a:xfrm>
          <a:prstGeom prst="rect">
            <a:avLst/>
          </a:prstGeom>
          <a:solidFill>
            <a:srgbClr val="FF0000"/>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b="1" dirty="0">
                <a:solidFill>
                  <a:schemeClr val="bg1"/>
                </a:solidFill>
                <a:latin typeface="Arial" panose="020B0604020202020204" pitchFamily="34" charset="0"/>
              </a:rPr>
              <a:t>NO</a:t>
            </a:r>
          </a:p>
        </p:txBody>
      </p:sp>
      <p:pic>
        <p:nvPicPr>
          <p:cNvPr id="10" name="Picture 9" descr="A close up of a sign&#10;&#10;Description automatically generated">
            <a:extLst>
              <a:ext uri="{FF2B5EF4-FFF2-40B4-BE49-F238E27FC236}">
                <a16:creationId xmlns:a16="http://schemas.microsoft.com/office/drawing/2014/main" id="{38CBA444-6326-4780-AECB-149BD372BEDA}"/>
              </a:ext>
            </a:extLst>
          </p:cNvPr>
          <p:cNvPicPr>
            <a:picLocks noChangeAspect="1"/>
          </p:cNvPicPr>
          <p:nvPr/>
        </p:nvPicPr>
        <p:blipFill>
          <a:blip r:embed="rId3"/>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62482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iterate type="lt">
                                    <p:tmPct val="5000"/>
                                  </p:iterate>
                                  <p:childTnLst>
                                    <p:set>
                                      <p:cBhvr>
                                        <p:cTn id="12" dur="1" fill="hold">
                                          <p:stCondLst>
                                            <p:cond delay="0"/>
                                          </p:stCondLst>
                                        </p:cTn>
                                        <p:tgtEl>
                                          <p:spTgt spid="5">
                                            <p:bg/>
                                          </p:spTgt>
                                        </p:tgtEl>
                                        <p:attrNameLst>
                                          <p:attrName>style.visibility</p:attrName>
                                        </p:attrNameLst>
                                      </p:cBhvr>
                                      <p:to>
                                        <p:strVal val="visible"/>
                                      </p:to>
                                    </p:set>
                                    <p:anim calcmode="lin" valueType="num">
                                      <p:cBhvr>
                                        <p:cTn id="13" dur="1000" fill="hold"/>
                                        <p:tgtEl>
                                          <p:spTgt spid="5">
                                            <p:bg/>
                                          </p:spTgt>
                                        </p:tgtEl>
                                        <p:attrNameLst>
                                          <p:attrName>ppt_w</p:attrName>
                                        </p:attrNameLst>
                                      </p:cBhvr>
                                      <p:tavLst>
                                        <p:tav tm="0">
                                          <p:val>
                                            <p:fltVal val="0"/>
                                          </p:val>
                                        </p:tav>
                                        <p:tav tm="100000">
                                          <p:val>
                                            <p:strVal val="#ppt_w"/>
                                          </p:val>
                                        </p:tav>
                                      </p:tavLst>
                                    </p:anim>
                                    <p:anim calcmode="lin" valueType="num">
                                      <p:cBhvr>
                                        <p:cTn id="14" dur="1000" fill="hold"/>
                                        <p:tgtEl>
                                          <p:spTgt spid="5">
                                            <p:bg/>
                                          </p:spTgt>
                                        </p:tgtEl>
                                        <p:attrNameLst>
                                          <p:attrName>ppt_h</p:attrName>
                                        </p:attrNameLst>
                                      </p:cBhvr>
                                      <p:tavLst>
                                        <p:tav tm="0">
                                          <p:val>
                                            <p:fltVal val="0"/>
                                          </p:val>
                                        </p:tav>
                                        <p:tav tm="100000">
                                          <p:val>
                                            <p:strVal val="#ppt_h"/>
                                          </p:val>
                                        </p:tav>
                                      </p:tavLst>
                                    </p:anim>
                                    <p:anim calcmode="lin" valueType="num">
                                      <p:cBhvr>
                                        <p:cTn id="15" dur="1000" fill="hold"/>
                                        <p:tgtEl>
                                          <p:spTgt spid="5">
                                            <p:bg/>
                                          </p:spTgt>
                                        </p:tgtEl>
                                        <p:attrNameLst>
                                          <p:attrName>style.rotation</p:attrName>
                                        </p:attrNameLst>
                                      </p:cBhvr>
                                      <p:tavLst>
                                        <p:tav tm="0">
                                          <p:val>
                                            <p:fltVal val="90"/>
                                          </p:val>
                                        </p:tav>
                                        <p:tav tm="100000">
                                          <p:val>
                                            <p:fltVal val="0"/>
                                          </p:val>
                                        </p:tav>
                                      </p:tavLst>
                                    </p:anim>
                                    <p:animEffect transition="in" filter="fade">
                                      <p:cBhvr>
                                        <p:cTn id="16" dur="1000"/>
                                        <p:tgtEl>
                                          <p:spTgt spid="5">
                                            <p:bg/>
                                          </p:spTgt>
                                        </p:tgtEl>
                                      </p:cBhvr>
                                    </p:animEffect>
                                  </p:childTnLst>
                                </p:cTn>
                              </p:par>
                              <p:par>
                                <p:cTn id="17" presetID="23" presetClass="entr" presetSubtype="16" fill="hold" nodeType="withEffect">
                                  <p:stCondLst>
                                    <p:cond delay="100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iterate type="lt">
                                    <p:tmPct val="5000"/>
                                  </p:iterate>
                                  <p:childTnLst>
                                    <p:set>
                                      <p:cBhvr>
                                        <p:cTn id="24" dur="1" fill="hold">
                                          <p:stCondLst>
                                            <p:cond delay="0"/>
                                          </p:stCondLst>
                                        </p:cTn>
                                        <p:tgtEl>
                                          <p:spTgt spid="6">
                                            <p:bg/>
                                          </p:spTgt>
                                        </p:tgtEl>
                                        <p:attrNameLst>
                                          <p:attrName>style.visibility</p:attrName>
                                        </p:attrNameLst>
                                      </p:cBhvr>
                                      <p:to>
                                        <p:strVal val="visible"/>
                                      </p:to>
                                    </p:set>
                                    <p:anim calcmode="lin" valueType="num">
                                      <p:cBhvr>
                                        <p:cTn id="25" dur="1000" fill="hold"/>
                                        <p:tgtEl>
                                          <p:spTgt spid="6">
                                            <p:bg/>
                                          </p:spTgt>
                                        </p:tgtEl>
                                        <p:attrNameLst>
                                          <p:attrName>ppt_w</p:attrName>
                                        </p:attrNameLst>
                                      </p:cBhvr>
                                      <p:tavLst>
                                        <p:tav tm="0">
                                          <p:val>
                                            <p:fltVal val="0"/>
                                          </p:val>
                                        </p:tav>
                                        <p:tav tm="100000">
                                          <p:val>
                                            <p:strVal val="#ppt_w"/>
                                          </p:val>
                                        </p:tav>
                                      </p:tavLst>
                                    </p:anim>
                                    <p:anim calcmode="lin" valueType="num">
                                      <p:cBhvr>
                                        <p:cTn id="26" dur="1000" fill="hold"/>
                                        <p:tgtEl>
                                          <p:spTgt spid="6">
                                            <p:bg/>
                                          </p:spTgt>
                                        </p:tgtEl>
                                        <p:attrNameLst>
                                          <p:attrName>ppt_h</p:attrName>
                                        </p:attrNameLst>
                                      </p:cBhvr>
                                      <p:tavLst>
                                        <p:tav tm="0">
                                          <p:val>
                                            <p:fltVal val="0"/>
                                          </p:val>
                                        </p:tav>
                                        <p:tav tm="100000">
                                          <p:val>
                                            <p:strVal val="#ppt_h"/>
                                          </p:val>
                                        </p:tav>
                                      </p:tavLst>
                                    </p:anim>
                                    <p:anim calcmode="lin" valueType="num">
                                      <p:cBhvr>
                                        <p:cTn id="27" dur="1000" fill="hold"/>
                                        <p:tgtEl>
                                          <p:spTgt spid="6">
                                            <p:bg/>
                                          </p:spTgt>
                                        </p:tgtEl>
                                        <p:attrNameLst>
                                          <p:attrName>style.rotation</p:attrName>
                                        </p:attrNameLst>
                                      </p:cBhvr>
                                      <p:tavLst>
                                        <p:tav tm="0">
                                          <p:val>
                                            <p:fltVal val="90"/>
                                          </p:val>
                                        </p:tav>
                                        <p:tav tm="100000">
                                          <p:val>
                                            <p:fltVal val="0"/>
                                          </p:val>
                                        </p:tav>
                                      </p:tavLst>
                                    </p:anim>
                                    <p:animEffect transition="in" filter="fade">
                                      <p:cBhvr>
                                        <p:cTn id="28" dur="1000"/>
                                        <p:tgtEl>
                                          <p:spTgt spid="6">
                                            <p:bg/>
                                          </p:spTgt>
                                        </p:tgtEl>
                                      </p:cBhvr>
                                    </p:animEffect>
                                  </p:childTnLst>
                                </p:cTn>
                              </p:par>
                              <p:par>
                                <p:cTn id="29" presetID="23" presetClass="entr" presetSubtype="16" fill="hold" nodeType="withEffect">
                                  <p:stCondLst>
                                    <p:cond delay="100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p:cTn id="3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6">
                                            <p:txEl>
                                              <p:pRg st="0" end="0"/>
                                            </p:txEl>
                                          </p:spTgt>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animBg="1"/>
      <p:bldP spid="6" grpId="0" build="allAtOnce"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BC82-5DC5-D940-A352-7516AF171D5F}"/>
              </a:ext>
            </a:extLst>
          </p:cNvPr>
          <p:cNvSpPr>
            <a:spLocks noGrp="1"/>
          </p:cNvSpPr>
          <p:nvPr>
            <p:ph type="title"/>
          </p:nvPr>
        </p:nvSpPr>
        <p:spPr/>
        <p:txBody>
          <a:bodyPr/>
          <a:lstStyle/>
          <a:p>
            <a:r>
              <a:rPr lang="en-US" dirty="0"/>
              <a:t>Sexual Harassment Scenario Part 1</a:t>
            </a:r>
          </a:p>
        </p:txBody>
      </p:sp>
      <p:sp>
        <p:nvSpPr>
          <p:cNvPr id="3" name="Content Placeholder 2">
            <a:extLst>
              <a:ext uri="{FF2B5EF4-FFF2-40B4-BE49-F238E27FC236}">
                <a16:creationId xmlns:a16="http://schemas.microsoft.com/office/drawing/2014/main" id="{28FF61E5-AF81-A340-9EE0-EA32701D49FF}"/>
              </a:ext>
            </a:extLst>
          </p:cNvPr>
          <p:cNvSpPr>
            <a:spLocks noGrp="1"/>
          </p:cNvSpPr>
          <p:nvPr>
            <p:ph idx="1"/>
          </p:nvPr>
        </p:nvSpPr>
        <p:spPr/>
        <p:txBody>
          <a:bodyPr/>
          <a:lstStyle/>
          <a:p>
            <a:r>
              <a:rPr lang="en-US" altLang="en-US" sz="2000" dirty="0"/>
              <a:t>Bob hired Jen straight out of college. He has always been attracted to Jen and likes to make comments about her appearance and about how nice her body is. One day, Bob calls Jen  into his office and tells her he’d like to go out for drinks after work to discuss a possible promotion. Jen is excited about the possible promotion and would love to discuss this promotion further but in a professional context and not over drinks. She politely declines the offer and expresses to Bob that she would like a professional relationship but would like to discuss the possibility of a promotion. What do you think? Is this sexual harassment?</a:t>
            </a:r>
            <a:endParaRPr lang="en-US" dirty="0"/>
          </a:p>
        </p:txBody>
      </p:sp>
      <p:pic>
        <p:nvPicPr>
          <p:cNvPr id="4" name="Picture 3" descr="A close up of a sign&#10;&#10;Description automatically generated">
            <a:extLst>
              <a:ext uri="{FF2B5EF4-FFF2-40B4-BE49-F238E27FC236}">
                <a16:creationId xmlns:a16="http://schemas.microsoft.com/office/drawing/2014/main" id="{5BE9B523-5D5F-4EAB-AD64-EA1AC34F7BE5}"/>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3326509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66B7-F44A-3D4E-9B05-58DB23D0891C}"/>
              </a:ext>
            </a:extLst>
          </p:cNvPr>
          <p:cNvSpPr>
            <a:spLocks noGrp="1"/>
          </p:cNvSpPr>
          <p:nvPr>
            <p:ph type="title"/>
          </p:nvPr>
        </p:nvSpPr>
        <p:spPr/>
        <p:txBody>
          <a:bodyPr/>
          <a:lstStyle/>
          <a:p>
            <a:r>
              <a:rPr lang="en-US" dirty="0"/>
              <a:t>Why Do People Harass Others? </a:t>
            </a:r>
          </a:p>
        </p:txBody>
      </p:sp>
      <p:sp>
        <p:nvSpPr>
          <p:cNvPr id="3" name="Content Placeholder 2">
            <a:extLst>
              <a:ext uri="{FF2B5EF4-FFF2-40B4-BE49-F238E27FC236}">
                <a16:creationId xmlns:a16="http://schemas.microsoft.com/office/drawing/2014/main" id="{10D0E47D-B86D-D24F-BC0B-E4EA94A9A3AC}"/>
              </a:ext>
            </a:extLst>
          </p:cNvPr>
          <p:cNvSpPr>
            <a:spLocks noGrp="1"/>
          </p:cNvSpPr>
          <p:nvPr>
            <p:ph idx="1"/>
          </p:nvPr>
        </p:nvSpPr>
        <p:spPr/>
        <p:txBody>
          <a:bodyPr/>
          <a:lstStyle/>
          <a:p>
            <a:r>
              <a:rPr lang="en-US" altLang="en-US" sz="2000" dirty="0"/>
              <a:t>Express dominance or power;</a:t>
            </a:r>
          </a:p>
          <a:p>
            <a:r>
              <a:rPr lang="en-US" altLang="en-US" sz="2000" dirty="0"/>
              <a:t>Organizational or social control over someone</a:t>
            </a:r>
          </a:p>
          <a:p>
            <a:r>
              <a:rPr lang="en-US" altLang="en-US" sz="2000" dirty="0"/>
              <a:t>Attempt to seek peer approval</a:t>
            </a:r>
          </a:p>
          <a:p>
            <a:r>
              <a:rPr lang="en-US" altLang="en-US" sz="2000" dirty="0"/>
              <a:t>Use as a bullying tactic</a:t>
            </a:r>
            <a:endParaRPr lang="en-US" dirty="0"/>
          </a:p>
        </p:txBody>
      </p:sp>
    </p:spTree>
    <p:extLst>
      <p:ext uri="{BB962C8B-B14F-4D97-AF65-F5344CB8AC3E}">
        <p14:creationId xmlns:p14="http://schemas.microsoft.com/office/powerpoint/2010/main" val="308551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285B-5DBE-444C-AF3A-E98275EEA3E6}"/>
              </a:ext>
            </a:extLst>
          </p:cNvPr>
          <p:cNvSpPr>
            <a:spLocks noGrp="1"/>
          </p:cNvSpPr>
          <p:nvPr>
            <p:ph type="title"/>
          </p:nvPr>
        </p:nvSpPr>
        <p:spPr/>
        <p:txBody>
          <a:bodyPr/>
          <a:lstStyle/>
          <a:p>
            <a:r>
              <a:rPr lang="en-US" dirty="0"/>
              <a:t>Sexual Harassment Scenario Pt. 2 </a:t>
            </a:r>
          </a:p>
        </p:txBody>
      </p:sp>
      <p:sp>
        <p:nvSpPr>
          <p:cNvPr id="3" name="Content Placeholder 2">
            <a:extLst>
              <a:ext uri="{FF2B5EF4-FFF2-40B4-BE49-F238E27FC236}">
                <a16:creationId xmlns:a16="http://schemas.microsoft.com/office/drawing/2014/main" id="{27E67529-4F7B-2343-B21E-98B2899440F1}"/>
              </a:ext>
            </a:extLst>
          </p:cNvPr>
          <p:cNvSpPr>
            <a:spLocks noGrp="1"/>
          </p:cNvSpPr>
          <p:nvPr>
            <p:ph idx="1"/>
          </p:nvPr>
        </p:nvSpPr>
        <p:spPr/>
        <p:txBody>
          <a:bodyPr/>
          <a:lstStyle/>
          <a:p>
            <a:r>
              <a:rPr lang="en-US" altLang="en-US" sz="2000" dirty="0"/>
              <a:t>Let’s discuss another possible outcome. Almost immediately, the comments stop, but so does any attention from Bob. The promotion ends up going to someone else, and a couple of months later, Jen receives a poor performance review.</a:t>
            </a:r>
          </a:p>
          <a:p>
            <a:endParaRPr lang="en-US" altLang="en-US" sz="2000" dirty="0"/>
          </a:p>
          <a:p>
            <a:r>
              <a:rPr lang="en-US" altLang="en-US" sz="2000" b="1" dirty="0"/>
              <a:t>Is this sexual harassment?</a:t>
            </a:r>
          </a:p>
          <a:p>
            <a:endParaRPr lang="en-US" dirty="0"/>
          </a:p>
        </p:txBody>
      </p:sp>
      <p:pic>
        <p:nvPicPr>
          <p:cNvPr id="4" name="Picture 3" descr="A close up of a sign&#10;&#10;Description automatically generated">
            <a:extLst>
              <a:ext uri="{FF2B5EF4-FFF2-40B4-BE49-F238E27FC236}">
                <a16:creationId xmlns:a16="http://schemas.microsoft.com/office/drawing/2014/main" id="{81D1227F-69E9-43B4-BC56-F1BDEFD5DD13}"/>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3453567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6BEA-922E-D24D-8E61-5F886883E216}"/>
              </a:ext>
            </a:extLst>
          </p:cNvPr>
          <p:cNvSpPr>
            <a:spLocks noGrp="1"/>
          </p:cNvSpPr>
          <p:nvPr>
            <p:ph type="title"/>
          </p:nvPr>
        </p:nvSpPr>
        <p:spPr/>
        <p:txBody>
          <a:bodyPr/>
          <a:lstStyle/>
          <a:p>
            <a:r>
              <a:rPr lang="en-US" dirty="0"/>
              <a:t>Sexual Harassment Scenario</a:t>
            </a:r>
          </a:p>
        </p:txBody>
      </p:sp>
      <p:sp>
        <p:nvSpPr>
          <p:cNvPr id="4" name="Rectangle 37">
            <a:extLst>
              <a:ext uri="{FF2B5EF4-FFF2-40B4-BE49-F238E27FC236}">
                <a16:creationId xmlns:a16="http://schemas.microsoft.com/office/drawing/2014/main" id="{FA9874A9-CBCB-2D44-8A05-800865FC11B2}"/>
              </a:ext>
            </a:extLst>
          </p:cNvPr>
          <p:cNvSpPr>
            <a:spLocks noGrp="1" noChangeArrowheads="1"/>
          </p:cNvSpPr>
          <p:nvPr>
            <p:ph idx="1"/>
          </p:nvPr>
        </p:nvSpPr>
        <p:spPr bwMode="auto">
          <a:xfrm>
            <a:off x="1097280" y="2565402"/>
            <a:ext cx="1053253" cy="561820"/>
          </a:xfrm>
          <a:prstGeom prst="rect">
            <a:avLst/>
          </a:prstGeom>
          <a:solidFill>
            <a:srgbClr val="03943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dirty="0">
                <a:solidFill>
                  <a:schemeClr val="bg1"/>
                </a:solidFill>
                <a:latin typeface="Arial" panose="020B0604020202020204" pitchFamily="34" charset="0"/>
              </a:rPr>
              <a:t>YES</a:t>
            </a:r>
            <a:endParaRPr lang="en-US" altLang="en-US" b="1" dirty="0">
              <a:latin typeface="Arial" panose="020B0604020202020204" pitchFamily="34" charset="0"/>
            </a:endParaRPr>
          </a:p>
        </p:txBody>
      </p:sp>
      <p:sp>
        <p:nvSpPr>
          <p:cNvPr id="5" name="TextBox 4">
            <a:extLst>
              <a:ext uri="{FF2B5EF4-FFF2-40B4-BE49-F238E27FC236}">
                <a16:creationId xmlns:a16="http://schemas.microsoft.com/office/drawing/2014/main" id="{94E1AA12-DA7E-5740-BE07-240A228367E3}"/>
              </a:ext>
            </a:extLst>
          </p:cNvPr>
          <p:cNvSpPr txBox="1"/>
          <p:nvPr/>
        </p:nvSpPr>
        <p:spPr>
          <a:xfrm>
            <a:off x="2455333" y="2108202"/>
            <a:ext cx="8822267" cy="2585323"/>
          </a:xfrm>
          <a:prstGeom prst="rect">
            <a:avLst/>
          </a:prstGeom>
          <a:noFill/>
        </p:spPr>
        <p:txBody>
          <a:bodyPr wrap="square" rtlCol="0">
            <a:spAutoFit/>
          </a:bodyPr>
          <a:lstStyle/>
          <a:p>
            <a:r>
              <a:rPr lang="en-US" dirty="0"/>
              <a:t>This is a form of sexual harassment known as Quid Pro Quo. Jen might not have gotten fired, but Bob dangled the idea of a work promotion in her face to manipulate her to get drinks with him. When Jen declines the offer, Bob decides to decline her benefits and gives it to someone else. </a:t>
            </a:r>
          </a:p>
          <a:p>
            <a:endParaRPr lang="en-US" altLang="en-US" dirty="0"/>
          </a:p>
          <a:p>
            <a:r>
              <a:rPr lang="en-US" altLang="en-US" dirty="0"/>
              <a:t>There is also some possible hostile work environment harassment initially. It’s fine to compliment a co-worker, but it’s not okay to do so in an unwelcome, sexual manner. </a:t>
            </a:r>
          </a:p>
          <a:p>
            <a:endParaRPr lang="en-US" dirty="0"/>
          </a:p>
        </p:txBody>
      </p:sp>
      <p:pic>
        <p:nvPicPr>
          <p:cNvPr id="6" name="Picture 5" descr="A close up of a sign&#10;&#10;Description automatically generated">
            <a:extLst>
              <a:ext uri="{FF2B5EF4-FFF2-40B4-BE49-F238E27FC236}">
                <a16:creationId xmlns:a16="http://schemas.microsoft.com/office/drawing/2014/main" id="{B20FFFD2-DC65-4711-AF32-DFBB6E2C965D}"/>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17023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ppt_w</p:attrName>
                                        </p:attrNameLst>
                                      </p:cBhvr>
                                      <p:tavLst>
                                        <p:tav tm="0">
                                          <p:val>
                                            <p:fltVal val="0"/>
                                          </p:val>
                                        </p:tav>
                                        <p:tav tm="100000">
                                          <p:val>
                                            <p:strVal val="#ppt_w"/>
                                          </p:val>
                                        </p:tav>
                                      </p:tavLst>
                                    </p:anim>
                                    <p:anim calcmode="lin" valueType="num">
                                      <p:cBhvr>
                                        <p:cTn id="8" dur="1000" fill="hold"/>
                                        <p:tgtEl>
                                          <p:spTgt spid="4">
                                            <p:bg/>
                                          </p:spTgt>
                                        </p:tgtEl>
                                        <p:attrNameLst>
                                          <p:attrName>ppt_h</p:attrName>
                                        </p:attrNameLst>
                                      </p:cBhvr>
                                      <p:tavLst>
                                        <p:tav tm="0">
                                          <p:val>
                                            <p:fltVal val="0"/>
                                          </p:val>
                                        </p:tav>
                                        <p:tav tm="100000">
                                          <p:val>
                                            <p:strVal val="#ppt_h"/>
                                          </p:val>
                                        </p:tav>
                                      </p:tavLst>
                                    </p:anim>
                                    <p:anim calcmode="lin" valueType="num">
                                      <p:cBhvr>
                                        <p:cTn id="9" dur="1000" fill="hold"/>
                                        <p:tgtEl>
                                          <p:spTgt spid="4">
                                            <p:bg/>
                                          </p:spTgt>
                                        </p:tgtEl>
                                        <p:attrNameLst>
                                          <p:attrName>style.rotation</p:attrName>
                                        </p:attrNameLst>
                                      </p:cBhvr>
                                      <p:tavLst>
                                        <p:tav tm="0">
                                          <p:val>
                                            <p:fltVal val="90"/>
                                          </p:val>
                                        </p:tav>
                                        <p:tav tm="100000">
                                          <p:val>
                                            <p:fltVal val="0"/>
                                          </p:val>
                                        </p:tav>
                                      </p:tavLst>
                                    </p:anim>
                                    <p:animEffect transition="in" filter="fade">
                                      <p:cBhvr>
                                        <p:cTn id="10" dur="1000"/>
                                        <p:tgtEl>
                                          <p:spTgt spid="4">
                                            <p:bg/>
                                          </p:spTgt>
                                        </p:tgtEl>
                                      </p:cBhvr>
                                    </p:animEffect>
                                  </p:childTnLst>
                                </p:cTn>
                              </p:par>
                              <p:par>
                                <p:cTn id="11" presetID="23" presetClass="entr" presetSubtype="16" fill="hold" nodeType="with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B161A-F4CE-DE4F-A963-964DB6E4D6B5}"/>
              </a:ext>
            </a:extLst>
          </p:cNvPr>
          <p:cNvSpPr>
            <a:spLocks noGrp="1"/>
          </p:cNvSpPr>
          <p:nvPr>
            <p:ph type="title"/>
          </p:nvPr>
        </p:nvSpPr>
        <p:spPr/>
        <p:txBody>
          <a:bodyPr/>
          <a:lstStyle/>
          <a:p>
            <a:r>
              <a:rPr lang="en-US" dirty="0"/>
              <a:t>Sexual Harassment: What Should I Do?</a:t>
            </a:r>
          </a:p>
        </p:txBody>
      </p:sp>
      <p:sp>
        <p:nvSpPr>
          <p:cNvPr id="3" name="Content Placeholder 2">
            <a:extLst>
              <a:ext uri="{FF2B5EF4-FFF2-40B4-BE49-F238E27FC236}">
                <a16:creationId xmlns:a16="http://schemas.microsoft.com/office/drawing/2014/main" id="{3340276E-65B0-8749-972C-47B4543E6A11}"/>
              </a:ext>
            </a:extLst>
          </p:cNvPr>
          <p:cNvSpPr>
            <a:spLocks noGrp="1"/>
          </p:cNvSpPr>
          <p:nvPr>
            <p:ph idx="1"/>
          </p:nvPr>
        </p:nvSpPr>
        <p:spPr>
          <a:xfrm>
            <a:off x="1097280" y="1993056"/>
            <a:ext cx="10058400" cy="3539064"/>
          </a:xfrm>
        </p:spPr>
        <p:txBody>
          <a:bodyPr>
            <a:normAutofit fontScale="92500" lnSpcReduction="20000"/>
          </a:bodyPr>
          <a:lstStyle/>
          <a:p>
            <a:pPr>
              <a:lnSpc>
                <a:spcPct val="80000"/>
              </a:lnSpc>
              <a:spcBef>
                <a:spcPct val="0"/>
              </a:spcBef>
              <a:buNone/>
            </a:pPr>
            <a:r>
              <a:rPr lang="en-US" altLang="en-US" sz="2400" b="1" i="1" dirty="0">
                <a:solidFill>
                  <a:srgbClr val="FFC000"/>
                </a:solidFill>
              </a:rPr>
              <a:t>What Should I Do If I See Sexual Harassment?</a:t>
            </a:r>
            <a:endParaRPr lang="en-US" altLang="en-US" sz="2400" b="1" dirty="0">
              <a:solidFill>
                <a:srgbClr val="FFC000"/>
              </a:solidFill>
            </a:endParaRPr>
          </a:p>
          <a:p>
            <a:pPr>
              <a:lnSpc>
                <a:spcPct val="80000"/>
              </a:lnSpc>
              <a:spcBef>
                <a:spcPct val="0"/>
              </a:spcBef>
              <a:buNone/>
            </a:pPr>
            <a:endParaRPr lang="en-US" altLang="en-US" sz="2400" b="1" dirty="0">
              <a:solidFill>
                <a:schemeClr val="hlink"/>
              </a:solidFill>
            </a:endParaRPr>
          </a:p>
          <a:p>
            <a:pPr lvl="2">
              <a:lnSpc>
                <a:spcPct val="80000"/>
              </a:lnSpc>
              <a:spcBef>
                <a:spcPct val="0"/>
              </a:spcBef>
              <a:buSzPct val="100000"/>
              <a:buFontTx/>
              <a:buChar char="•"/>
            </a:pPr>
            <a:r>
              <a:rPr lang="en-US" altLang="en-US" b="1" dirty="0">
                <a:latin typeface="Sagona Book (Body)"/>
              </a:rPr>
              <a:t>Bystander Effect and Diffusion of Responsibility</a:t>
            </a:r>
          </a:p>
          <a:p>
            <a:pPr lvl="2">
              <a:lnSpc>
                <a:spcPct val="80000"/>
              </a:lnSpc>
              <a:spcBef>
                <a:spcPct val="0"/>
              </a:spcBef>
              <a:buSzPct val="100000"/>
              <a:buFontTx/>
              <a:buChar char="•"/>
            </a:pPr>
            <a:endParaRPr lang="en-US" altLang="en-US" b="1" dirty="0">
              <a:latin typeface="Sagona Book (Body)"/>
            </a:endParaRPr>
          </a:p>
          <a:p>
            <a:pPr lvl="2">
              <a:lnSpc>
                <a:spcPct val="80000"/>
              </a:lnSpc>
              <a:spcBef>
                <a:spcPct val="0"/>
              </a:spcBef>
              <a:buSzPct val="100000"/>
              <a:buFontTx/>
              <a:buChar char="•"/>
            </a:pPr>
            <a:r>
              <a:rPr lang="en-US" altLang="en-US" b="1" dirty="0">
                <a:latin typeface="Sagona Book (Body)"/>
              </a:rPr>
              <a:t>All of us can make a difference.</a:t>
            </a:r>
          </a:p>
          <a:p>
            <a:pPr lvl="2">
              <a:lnSpc>
                <a:spcPct val="80000"/>
              </a:lnSpc>
              <a:spcBef>
                <a:spcPct val="0"/>
              </a:spcBef>
              <a:buSzPct val="100000"/>
              <a:buFontTx/>
              <a:buChar char="•"/>
            </a:pPr>
            <a:endParaRPr lang="en-US" altLang="en-US" b="1" dirty="0">
              <a:latin typeface="Sagona Book (Body)"/>
            </a:endParaRPr>
          </a:p>
          <a:p>
            <a:pPr lvl="2">
              <a:lnSpc>
                <a:spcPct val="80000"/>
              </a:lnSpc>
              <a:spcBef>
                <a:spcPct val="0"/>
              </a:spcBef>
              <a:buSzPct val="100000"/>
              <a:buFontTx/>
              <a:buChar char="•"/>
            </a:pPr>
            <a:r>
              <a:rPr lang="en-US" altLang="en-US" b="1" dirty="0">
                <a:latin typeface="Sagona Book (Body)"/>
              </a:rPr>
              <a:t>Varying tools for varying levels of sexual harassment.</a:t>
            </a:r>
          </a:p>
          <a:p>
            <a:pPr lvl="2">
              <a:lnSpc>
                <a:spcPct val="80000"/>
              </a:lnSpc>
              <a:spcBef>
                <a:spcPct val="0"/>
              </a:spcBef>
              <a:buSzPct val="100000"/>
              <a:buFontTx/>
              <a:buChar char="•"/>
            </a:pPr>
            <a:endParaRPr lang="en-US" altLang="en-US" b="1" dirty="0">
              <a:latin typeface="Sagona Book (Body)"/>
            </a:endParaRPr>
          </a:p>
          <a:p>
            <a:pPr lvl="2">
              <a:lnSpc>
                <a:spcPct val="80000"/>
              </a:lnSpc>
              <a:spcBef>
                <a:spcPct val="0"/>
              </a:spcBef>
              <a:buSzPct val="100000"/>
              <a:buFontTx/>
              <a:buChar char="•"/>
            </a:pPr>
            <a:r>
              <a:rPr lang="en-US" altLang="en-US" b="1" dirty="0">
                <a:latin typeface="Sagona Book (Body)"/>
              </a:rPr>
              <a:t>Tell the harasser to immediately stop his/her behavior</a:t>
            </a:r>
          </a:p>
          <a:p>
            <a:pPr lvl="2">
              <a:lnSpc>
                <a:spcPct val="80000"/>
              </a:lnSpc>
              <a:spcBef>
                <a:spcPct val="0"/>
              </a:spcBef>
              <a:buSzPct val="100000"/>
              <a:buFontTx/>
              <a:buChar char="•"/>
            </a:pPr>
            <a:endParaRPr lang="en-US" altLang="en-US" b="1" dirty="0">
              <a:latin typeface="Sagona Book (Body)"/>
            </a:endParaRPr>
          </a:p>
          <a:p>
            <a:pPr lvl="2">
              <a:lnSpc>
                <a:spcPct val="80000"/>
              </a:lnSpc>
              <a:spcBef>
                <a:spcPct val="0"/>
              </a:spcBef>
              <a:buSzPct val="100000"/>
              <a:buFontTx/>
              <a:buChar char="•"/>
            </a:pPr>
            <a:r>
              <a:rPr lang="en-US" altLang="en-US" b="1" dirty="0">
                <a:latin typeface="Sagona Book (Body)"/>
              </a:rPr>
              <a:t>Tell the harasser that the company does not tolerate or condone sexual harassment</a:t>
            </a:r>
          </a:p>
          <a:p>
            <a:pPr lvl="2">
              <a:lnSpc>
                <a:spcPct val="80000"/>
              </a:lnSpc>
              <a:spcBef>
                <a:spcPct val="0"/>
              </a:spcBef>
              <a:buSzPct val="100000"/>
              <a:buFontTx/>
              <a:buChar char="•"/>
            </a:pPr>
            <a:endParaRPr lang="en-US" altLang="en-US" b="1" dirty="0">
              <a:latin typeface="Sagona Book (Body)"/>
            </a:endParaRPr>
          </a:p>
          <a:p>
            <a:pPr lvl="2">
              <a:lnSpc>
                <a:spcPct val="80000"/>
              </a:lnSpc>
              <a:spcBef>
                <a:spcPct val="0"/>
              </a:spcBef>
              <a:buSzPct val="100000"/>
              <a:buFontTx/>
              <a:buChar char="•"/>
            </a:pPr>
            <a:r>
              <a:rPr lang="en-US" altLang="en-US" b="1" dirty="0">
                <a:latin typeface="Sagona Book (Body)"/>
              </a:rPr>
              <a:t>If possible, separate the harasser and the victim</a:t>
            </a:r>
          </a:p>
          <a:p>
            <a:pPr lvl="2">
              <a:lnSpc>
                <a:spcPct val="80000"/>
              </a:lnSpc>
              <a:spcBef>
                <a:spcPct val="0"/>
              </a:spcBef>
              <a:buSzPct val="100000"/>
              <a:buFontTx/>
              <a:buChar char="•"/>
            </a:pPr>
            <a:endParaRPr lang="en-US" altLang="en-US" b="1" dirty="0">
              <a:latin typeface="Sagona Book (Body)"/>
            </a:endParaRPr>
          </a:p>
          <a:p>
            <a:pPr lvl="2">
              <a:lnSpc>
                <a:spcPct val="80000"/>
              </a:lnSpc>
              <a:spcBef>
                <a:spcPct val="0"/>
              </a:spcBef>
              <a:buSzPct val="100000"/>
              <a:buFontTx/>
              <a:buChar char="•"/>
            </a:pPr>
            <a:r>
              <a:rPr lang="en-US" altLang="en-US" b="1" dirty="0">
                <a:latin typeface="Sagona Book (Body)"/>
              </a:rPr>
              <a:t>Report when appropriate.</a:t>
            </a:r>
          </a:p>
          <a:p>
            <a:pPr>
              <a:lnSpc>
                <a:spcPct val="80000"/>
              </a:lnSpc>
              <a:spcBef>
                <a:spcPct val="0"/>
              </a:spcBef>
              <a:buNone/>
            </a:pPr>
            <a:endParaRPr lang="en-US" altLang="en-US" sz="2400" b="1" dirty="0"/>
          </a:p>
          <a:p>
            <a:pPr>
              <a:lnSpc>
                <a:spcPct val="80000"/>
              </a:lnSpc>
              <a:spcBef>
                <a:spcPct val="0"/>
              </a:spcBef>
              <a:buNone/>
            </a:pPr>
            <a:r>
              <a:rPr lang="en-US" altLang="en-US" sz="2400" b="1" dirty="0"/>
              <a:t>  IMMEDIATELY REPORT IT TO THE APPROPRIATE PERSON IN MANAGEMENT!</a:t>
            </a:r>
            <a:endParaRPr lang="en-US" dirty="0"/>
          </a:p>
        </p:txBody>
      </p:sp>
      <p:pic>
        <p:nvPicPr>
          <p:cNvPr id="4" name="Picture 3" descr="A close up of a sign&#10;&#10;Description automatically generated">
            <a:extLst>
              <a:ext uri="{FF2B5EF4-FFF2-40B4-BE49-F238E27FC236}">
                <a16:creationId xmlns:a16="http://schemas.microsoft.com/office/drawing/2014/main" id="{8BA4FE9F-7690-486B-AF5F-9C9BA5C37904}"/>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198260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872B2-ABEC-2849-9E27-1FE934F9CC11}"/>
              </a:ext>
            </a:extLst>
          </p:cNvPr>
          <p:cNvSpPr>
            <a:spLocks noGrp="1"/>
          </p:cNvSpPr>
          <p:nvPr>
            <p:ph type="title"/>
          </p:nvPr>
        </p:nvSpPr>
        <p:spPr/>
        <p:txBody>
          <a:bodyPr/>
          <a:lstStyle/>
          <a:p>
            <a:r>
              <a:rPr lang="en-US" dirty="0"/>
              <a:t>What Should I Do if I Experience Sexual Harassment?</a:t>
            </a:r>
          </a:p>
        </p:txBody>
      </p:sp>
      <p:sp>
        <p:nvSpPr>
          <p:cNvPr id="3" name="Content Placeholder 2">
            <a:extLst>
              <a:ext uri="{FF2B5EF4-FFF2-40B4-BE49-F238E27FC236}">
                <a16:creationId xmlns:a16="http://schemas.microsoft.com/office/drawing/2014/main" id="{4D6F7B5B-0050-0445-96A2-CD958DFAAC7E}"/>
              </a:ext>
            </a:extLst>
          </p:cNvPr>
          <p:cNvSpPr>
            <a:spLocks noGrp="1"/>
          </p:cNvSpPr>
          <p:nvPr>
            <p:ph idx="1"/>
          </p:nvPr>
        </p:nvSpPr>
        <p:spPr>
          <a:xfrm>
            <a:off x="1143639" y="1905002"/>
            <a:ext cx="10058400" cy="4150318"/>
          </a:xfrm>
        </p:spPr>
        <p:txBody>
          <a:bodyPr>
            <a:normAutofit fontScale="85000" lnSpcReduction="20000"/>
          </a:bodyPr>
          <a:lstStyle/>
          <a:p>
            <a:pPr>
              <a:lnSpc>
                <a:spcPct val="90000"/>
              </a:lnSpc>
              <a:buFont typeface="Arial" panose="020B0604020202020204" pitchFamily="34" charset="0"/>
              <a:buChar char="•"/>
            </a:pPr>
            <a:r>
              <a:rPr lang="en-US" altLang="en-US" sz="2400" dirty="0"/>
              <a:t>Identify the behavior or environmental factor which is unwelcomed/unwanted.</a:t>
            </a:r>
          </a:p>
          <a:p>
            <a:pPr>
              <a:lnSpc>
                <a:spcPct val="80000"/>
              </a:lnSpc>
            </a:pPr>
            <a:r>
              <a:rPr lang="en-US" altLang="en-US" sz="2400" dirty="0"/>
              <a:t>Tell the person in a serious manner that you interpret their behavior as sexual harassment and it must stop.</a:t>
            </a:r>
          </a:p>
          <a:p>
            <a:pPr>
              <a:lnSpc>
                <a:spcPct val="80000"/>
              </a:lnSpc>
            </a:pPr>
            <a:r>
              <a:rPr lang="en-US" altLang="en-US" sz="2400" dirty="0"/>
              <a:t>If it does not stop, inform your supervisor, Sexual Harassment Representative, or Human Resource Officer. If the harasser is your supervisor go immediately to  Human Resources or other Representative.</a:t>
            </a:r>
          </a:p>
          <a:p>
            <a:pPr>
              <a:buFont typeface="Arial" panose="020B0604020202020204" pitchFamily="34" charset="0"/>
              <a:buChar char="•"/>
            </a:pPr>
            <a:r>
              <a:rPr lang="en-US" altLang="en-US" sz="2400" dirty="0"/>
              <a:t>HR or designated person should conduct a thorough investigation.  The victim, alleged harasser and any witnesses will be interviewed.</a:t>
            </a:r>
          </a:p>
          <a:p>
            <a:pPr>
              <a:buFont typeface="Arial" panose="020B0604020202020204" pitchFamily="34" charset="0"/>
              <a:buChar char="•"/>
            </a:pPr>
            <a:r>
              <a:rPr lang="en-US" altLang="en-US" sz="2400" dirty="0"/>
              <a:t>The designated investigator  will determine whether sexual harassment has taken place.  If it is determined sexual harassment has taken place, the employee will be disciplined, up to and including termination, if warranted.</a:t>
            </a:r>
          </a:p>
          <a:p>
            <a:pPr>
              <a:buFont typeface="Arial" panose="020B0604020202020204" pitchFamily="34" charset="0"/>
              <a:buChar char="•"/>
            </a:pPr>
            <a:r>
              <a:rPr lang="en-US" altLang="en-US" sz="2400" dirty="0"/>
              <a:t>Follow your company’s sexual harassment grievance procedure.</a:t>
            </a:r>
          </a:p>
          <a:p>
            <a:pPr>
              <a:lnSpc>
                <a:spcPct val="90000"/>
              </a:lnSpc>
              <a:buFont typeface="Arial" panose="020B0604020202020204" pitchFamily="34" charset="0"/>
              <a:buChar char="•"/>
            </a:pPr>
            <a:endParaRPr lang="en-US" altLang="en-US" sz="2400" dirty="0"/>
          </a:p>
          <a:p>
            <a:endParaRPr lang="en-US" dirty="0"/>
          </a:p>
        </p:txBody>
      </p:sp>
      <p:pic>
        <p:nvPicPr>
          <p:cNvPr id="4" name="Picture 3" descr="A close up of a sign&#10;&#10;Description automatically generated">
            <a:extLst>
              <a:ext uri="{FF2B5EF4-FFF2-40B4-BE49-F238E27FC236}">
                <a16:creationId xmlns:a16="http://schemas.microsoft.com/office/drawing/2014/main" id="{59804477-F47A-40D8-879A-C0A221405343}"/>
              </a:ext>
            </a:extLst>
          </p:cNvPr>
          <p:cNvPicPr>
            <a:picLocks noChangeAspect="1"/>
          </p:cNvPicPr>
          <p:nvPr/>
        </p:nvPicPr>
        <p:blipFill>
          <a:blip r:embed="rId2"/>
          <a:stretch>
            <a:fillRect/>
          </a:stretch>
        </p:blipFill>
        <p:spPr>
          <a:xfrm>
            <a:off x="5790011" y="5737843"/>
            <a:ext cx="826617" cy="899554"/>
          </a:xfrm>
          <a:prstGeom prst="rect">
            <a:avLst/>
          </a:prstGeom>
        </p:spPr>
      </p:pic>
    </p:spTree>
    <p:extLst>
      <p:ext uri="{BB962C8B-B14F-4D97-AF65-F5344CB8AC3E}">
        <p14:creationId xmlns:p14="http://schemas.microsoft.com/office/powerpoint/2010/main" val="3749154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5647-3859-D74B-BD68-A44E3941D454}"/>
              </a:ext>
            </a:extLst>
          </p:cNvPr>
          <p:cNvSpPr>
            <a:spLocks noGrp="1"/>
          </p:cNvSpPr>
          <p:nvPr>
            <p:ph type="title"/>
          </p:nvPr>
        </p:nvSpPr>
        <p:spPr/>
        <p:txBody>
          <a:bodyPr/>
          <a:lstStyle/>
          <a:p>
            <a:r>
              <a:rPr lang="en-US" dirty="0"/>
              <a:t>What Should I Do If I Experience Sexual Harassment (Continued)?  </a:t>
            </a:r>
          </a:p>
        </p:txBody>
      </p:sp>
      <p:sp>
        <p:nvSpPr>
          <p:cNvPr id="3" name="Content Placeholder 2">
            <a:extLst>
              <a:ext uri="{FF2B5EF4-FFF2-40B4-BE49-F238E27FC236}">
                <a16:creationId xmlns:a16="http://schemas.microsoft.com/office/drawing/2014/main" id="{27FE1F9A-833D-EE43-B525-EAA871FDCAB4}"/>
              </a:ext>
            </a:extLst>
          </p:cNvPr>
          <p:cNvSpPr>
            <a:spLocks noGrp="1"/>
          </p:cNvSpPr>
          <p:nvPr>
            <p:ph idx="1"/>
          </p:nvPr>
        </p:nvSpPr>
        <p:spPr/>
        <p:txBody>
          <a:bodyPr>
            <a:normAutofit/>
          </a:bodyPr>
          <a:lstStyle/>
          <a:p>
            <a:pPr marL="0" indent="0">
              <a:lnSpc>
                <a:spcPct val="80000"/>
              </a:lnSpc>
              <a:buNone/>
            </a:pPr>
            <a:r>
              <a:rPr lang="en-US" altLang="en-US" sz="2800" dirty="0"/>
              <a:t>If your company does not remedy the situation, contact the          local EEOC office. </a:t>
            </a:r>
          </a:p>
          <a:p>
            <a:pPr lvl="1">
              <a:lnSpc>
                <a:spcPct val="80000"/>
              </a:lnSpc>
            </a:pPr>
            <a:r>
              <a:rPr lang="en-US" altLang="en-US" sz="2600" dirty="0"/>
              <a:t>To find the closest EEOC office: </a:t>
            </a:r>
            <a:r>
              <a:rPr lang="en-US" altLang="en-US" sz="2600" dirty="0">
                <a:hlinkClick r:id="rId2"/>
              </a:rPr>
              <a:t>https://www.eeoc.gov/</a:t>
            </a:r>
            <a:endParaRPr lang="en-US" altLang="en-US" sz="2600" dirty="0"/>
          </a:p>
          <a:p>
            <a:pPr lvl="1">
              <a:lnSpc>
                <a:spcPct val="80000"/>
              </a:lnSpc>
            </a:pPr>
            <a:r>
              <a:rPr lang="en-US" altLang="en-US" sz="2800" dirty="0"/>
              <a:t>EEOC is Equal Employment Opportunity Commission</a:t>
            </a:r>
          </a:p>
          <a:p>
            <a:pPr>
              <a:lnSpc>
                <a:spcPct val="80000"/>
              </a:lnSpc>
            </a:pPr>
            <a:r>
              <a:rPr lang="en-US" altLang="en-US" sz="2800" dirty="0"/>
              <a:t>Retaliation for reporting harassment is against the law. You should not experience any retaliatory behavior.  If you do, immediately inform your supervisor Representative, or Human Resources, and or contact the EEOC if it is still not addressed effectively by your company. </a:t>
            </a:r>
          </a:p>
          <a:p>
            <a:endParaRPr lang="en-US" dirty="0"/>
          </a:p>
        </p:txBody>
      </p:sp>
      <p:pic>
        <p:nvPicPr>
          <p:cNvPr id="4" name="Picture 3" descr="A close up of a sign&#10;&#10;Description automatically generated">
            <a:extLst>
              <a:ext uri="{FF2B5EF4-FFF2-40B4-BE49-F238E27FC236}">
                <a16:creationId xmlns:a16="http://schemas.microsoft.com/office/drawing/2014/main" id="{5A25611C-AF9A-4B8E-B329-EC01571BA62A}"/>
              </a:ext>
            </a:extLst>
          </p:cNvPr>
          <p:cNvPicPr>
            <a:picLocks noChangeAspect="1"/>
          </p:cNvPicPr>
          <p:nvPr/>
        </p:nvPicPr>
        <p:blipFill>
          <a:blip r:embed="rId3"/>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2231749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BA13C-3F95-F44E-9560-763675D36B0D}"/>
              </a:ext>
            </a:extLst>
          </p:cNvPr>
          <p:cNvSpPr>
            <a:spLocks noGrp="1"/>
          </p:cNvSpPr>
          <p:nvPr>
            <p:ph type="title"/>
          </p:nvPr>
        </p:nvSpPr>
        <p:spPr>
          <a:xfrm>
            <a:off x="1097280" y="286603"/>
            <a:ext cx="10927080" cy="1450757"/>
          </a:xfrm>
        </p:spPr>
        <p:txBody>
          <a:bodyPr/>
          <a:lstStyle/>
          <a:p>
            <a:r>
              <a:rPr lang="en-US" dirty="0"/>
              <a:t>A Victim’s Response to Sexual Harassment </a:t>
            </a:r>
          </a:p>
        </p:txBody>
      </p:sp>
      <p:sp>
        <p:nvSpPr>
          <p:cNvPr id="3" name="Content Placeholder 2">
            <a:extLst>
              <a:ext uri="{FF2B5EF4-FFF2-40B4-BE49-F238E27FC236}">
                <a16:creationId xmlns:a16="http://schemas.microsoft.com/office/drawing/2014/main" id="{2FFD204C-C242-004C-8B2C-E36BA1243DAC}"/>
              </a:ext>
            </a:extLst>
          </p:cNvPr>
          <p:cNvSpPr>
            <a:spLocks noGrp="1"/>
          </p:cNvSpPr>
          <p:nvPr>
            <p:ph idx="1"/>
          </p:nvPr>
        </p:nvSpPr>
        <p:spPr/>
        <p:txBody>
          <a:bodyPr/>
          <a:lstStyle/>
          <a:p>
            <a:pPr lvl="2">
              <a:buFont typeface="Arial" panose="020B0604020202020204" pitchFamily="34" charset="0"/>
              <a:buChar char="•"/>
            </a:pPr>
            <a:r>
              <a:rPr lang="en-US" altLang="en-US" sz="2700" dirty="0"/>
              <a:t>Fear of retaliation from harasser</a:t>
            </a:r>
          </a:p>
          <a:p>
            <a:pPr lvl="2">
              <a:buFont typeface="Arial" panose="020B0604020202020204" pitchFamily="34" charset="0"/>
              <a:buChar char="•"/>
            </a:pPr>
            <a:r>
              <a:rPr lang="en-US" altLang="en-US" sz="2700" dirty="0"/>
              <a:t>Fear of being a troublemaker</a:t>
            </a:r>
          </a:p>
          <a:p>
            <a:pPr lvl="2">
              <a:buFont typeface="Arial" panose="020B0604020202020204" pitchFamily="34" charset="0"/>
              <a:buChar char="•"/>
            </a:pPr>
            <a:r>
              <a:rPr lang="en-US" altLang="en-US" sz="2700" dirty="0"/>
              <a:t>Desire to handle it yourself</a:t>
            </a:r>
          </a:p>
          <a:p>
            <a:pPr lvl="2">
              <a:buFont typeface="Arial" panose="020B0604020202020204" pitchFamily="34" charset="0"/>
              <a:buChar char="•"/>
            </a:pPr>
            <a:r>
              <a:rPr lang="en-US" altLang="en-US" sz="2700" dirty="0"/>
              <a:t>Embarrassed about being seen as a “victim”</a:t>
            </a:r>
          </a:p>
          <a:p>
            <a:pPr lvl="2">
              <a:buFont typeface="Arial" panose="020B0604020202020204" pitchFamily="34" charset="0"/>
              <a:buChar char="•"/>
            </a:pPr>
            <a:r>
              <a:rPr lang="en-US" altLang="en-US" sz="2700" dirty="0"/>
              <a:t>You and all of your co-workers deserve a workplace free from harassment and intimidation.</a:t>
            </a:r>
          </a:p>
          <a:p>
            <a:endParaRPr lang="en-US" dirty="0"/>
          </a:p>
        </p:txBody>
      </p:sp>
      <p:pic>
        <p:nvPicPr>
          <p:cNvPr id="4" name="Picture 3" descr="A close up of a sign&#10;&#10;Description automatically generated">
            <a:extLst>
              <a:ext uri="{FF2B5EF4-FFF2-40B4-BE49-F238E27FC236}">
                <a16:creationId xmlns:a16="http://schemas.microsoft.com/office/drawing/2014/main" id="{20D9B88E-4587-488D-96C3-BEEA651FF4C1}"/>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3650777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F4C1-AE29-5248-B23D-6EEB87A3F109}"/>
              </a:ext>
            </a:extLst>
          </p:cNvPr>
          <p:cNvSpPr>
            <a:spLocks noGrp="1"/>
          </p:cNvSpPr>
          <p:nvPr>
            <p:ph type="title"/>
          </p:nvPr>
        </p:nvSpPr>
        <p:spPr/>
        <p:txBody>
          <a:bodyPr/>
          <a:lstStyle/>
          <a:p>
            <a:r>
              <a:rPr lang="en-US" dirty="0"/>
              <a:t>If You are the Accused Harasser</a:t>
            </a:r>
          </a:p>
        </p:txBody>
      </p:sp>
      <p:sp>
        <p:nvSpPr>
          <p:cNvPr id="3" name="Content Placeholder 2">
            <a:extLst>
              <a:ext uri="{FF2B5EF4-FFF2-40B4-BE49-F238E27FC236}">
                <a16:creationId xmlns:a16="http://schemas.microsoft.com/office/drawing/2014/main" id="{94A3E4FF-6940-3245-BB3B-C0043FC902D3}"/>
              </a:ext>
            </a:extLst>
          </p:cNvPr>
          <p:cNvSpPr>
            <a:spLocks noGrp="1"/>
          </p:cNvSpPr>
          <p:nvPr>
            <p:ph idx="1"/>
          </p:nvPr>
        </p:nvSpPr>
        <p:spPr/>
        <p:txBody>
          <a:bodyPr>
            <a:normAutofit lnSpcReduction="10000"/>
          </a:bodyPr>
          <a:lstStyle/>
          <a:p>
            <a:pPr>
              <a:lnSpc>
                <a:spcPct val="90000"/>
              </a:lnSpc>
              <a:buFont typeface="Arial" panose="020B0604020202020204" pitchFamily="34" charset="0"/>
              <a:buChar char="•"/>
            </a:pPr>
            <a:r>
              <a:rPr lang="en-US" altLang="en-US" sz="2400" dirty="0"/>
              <a:t>The act of harassment, by itself, is an unlawful act.</a:t>
            </a:r>
          </a:p>
          <a:p>
            <a:pPr>
              <a:lnSpc>
                <a:spcPct val="90000"/>
              </a:lnSpc>
              <a:buFont typeface="Arial" panose="020B0604020202020204" pitchFamily="34" charset="0"/>
              <a:buChar char="•"/>
            </a:pPr>
            <a:r>
              <a:rPr lang="en-US" altLang="en-US" sz="2400" dirty="0"/>
              <a:t>The harasser can be held personally liable for damages.</a:t>
            </a:r>
          </a:p>
          <a:p>
            <a:pPr>
              <a:lnSpc>
                <a:spcPct val="90000"/>
              </a:lnSpc>
              <a:buFont typeface="Arial" panose="020B0604020202020204" pitchFamily="34" charset="0"/>
              <a:buChar char="•"/>
            </a:pPr>
            <a:r>
              <a:rPr lang="en-US" altLang="en-US" sz="2400" dirty="0"/>
              <a:t>A victim may be entitled to damages even though no employment opportunity has been denied and there is no actual loss of pay or benefits.</a:t>
            </a:r>
          </a:p>
          <a:p>
            <a:pPr>
              <a:lnSpc>
                <a:spcPct val="90000"/>
              </a:lnSpc>
              <a:buFont typeface="Arial" panose="020B0604020202020204" pitchFamily="34" charset="0"/>
              <a:buChar char="•"/>
            </a:pPr>
            <a:r>
              <a:rPr lang="en-US" altLang="en-US" sz="2400" dirty="0"/>
              <a:t>Take the complaint seriously.</a:t>
            </a:r>
          </a:p>
          <a:p>
            <a:pPr>
              <a:lnSpc>
                <a:spcPct val="90000"/>
              </a:lnSpc>
              <a:buFont typeface="Arial" panose="020B0604020202020204" pitchFamily="34" charset="0"/>
              <a:buChar char="•"/>
            </a:pPr>
            <a:r>
              <a:rPr lang="en-US" altLang="en-US" sz="2400" dirty="0"/>
              <a:t>In all cases, STOP THE OFFENDING BEHAVIOR IMMEDIATELY.</a:t>
            </a:r>
          </a:p>
          <a:p>
            <a:pPr>
              <a:lnSpc>
                <a:spcPct val="90000"/>
              </a:lnSpc>
              <a:buFont typeface="Arial" panose="020B0604020202020204" pitchFamily="34" charset="0"/>
              <a:buChar char="•"/>
            </a:pPr>
            <a:r>
              <a:rPr lang="en-US" altLang="en-US" sz="2400" dirty="0"/>
              <a:t>Be aware that sexual harassment may result in disciplinary actions, up to and including termination.</a:t>
            </a:r>
          </a:p>
          <a:p>
            <a:endParaRPr lang="en-US" dirty="0"/>
          </a:p>
        </p:txBody>
      </p:sp>
      <p:pic>
        <p:nvPicPr>
          <p:cNvPr id="4" name="Picture 3" descr="A close up of a sign&#10;&#10;Description automatically generated">
            <a:extLst>
              <a:ext uri="{FF2B5EF4-FFF2-40B4-BE49-F238E27FC236}">
                <a16:creationId xmlns:a16="http://schemas.microsoft.com/office/drawing/2014/main" id="{C7517A5B-5E17-4251-8701-547BEB318FA1}"/>
              </a:ext>
            </a:extLst>
          </p:cNvPr>
          <p:cNvPicPr>
            <a:picLocks noChangeAspect="1"/>
          </p:cNvPicPr>
          <p:nvPr/>
        </p:nvPicPr>
        <p:blipFill>
          <a:blip r:embed="rId2"/>
          <a:stretch>
            <a:fillRect/>
          </a:stretch>
        </p:blipFill>
        <p:spPr>
          <a:xfrm>
            <a:off x="5735781" y="5477090"/>
            <a:ext cx="850367" cy="925399"/>
          </a:xfrm>
          <a:prstGeom prst="rect">
            <a:avLst/>
          </a:prstGeom>
        </p:spPr>
      </p:pic>
    </p:spTree>
    <p:extLst>
      <p:ext uri="{BB962C8B-B14F-4D97-AF65-F5344CB8AC3E}">
        <p14:creationId xmlns:p14="http://schemas.microsoft.com/office/powerpoint/2010/main" val="3786472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51108-7B80-C849-817A-F57C067F6FA2}"/>
              </a:ext>
            </a:extLst>
          </p:cNvPr>
          <p:cNvSpPr>
            <a:spLocks noGrp="1"/>
          </p:cNvSpPr>
          <p:nvPr>
            <p:ph type="title"/>
          </p:nvPr>
        </p:nvSpPr>
        <p:spPr/>
        <p:txBody>
          <a:bodyPr/>
          <a:lstStyle/>
          <a:p>
            <a:r>
              <a:rPr lang="en-US" dirty="0"/>
              <a:t>Sexual Harassment: What Should I do? </a:t>
            </a:r>
          </a:p>
        </p:txBody>
      </p:sp>
      <p:sp>
        <p:nvSpPr>
          <p:cNvPr id="3" name="Content Placeholder 2">
            <a:extLst>
              <a:ext uri="{FF2B5EF4-FFF2-40B4-BE49-F238E27FC236}">
                <a16:creationId xmlns:a16="http://schemas.microsoft.com/office/drawing/2014/main" id="{9B9777BB-8011-B749-8263-F47C2793CE0D}"/>
              </a:ext>
            </a:extLst>
          </p:cNvPr>
          <p:cNvSpPr>
            <a:spLocks noGrp="1"/>
          </p:cNvSpPr>
          <p:nvPr>
            <p:ph idx="1"/>
          </p:nvPr>
        </p:nvSpPr>
        <p:spPr>
          <a:xfrm>
            <a:off x="1066800" y="1979638"/>
            <a:ext cx="10058400" cy="3760891"/>
          </a:xfrm>
        </p:spPr>
        <p:txBody>
          <a:bodyPr>
            <a:normAutofit fontScale="62500" lnSpcReduction="20000"/>
          </a:bodyPr>
          <a:lstStyle/>
          <a:p>
            <a:pPr>
              <a:spcBef>
                <a:spcPct val="0"/>
              </a:spcBef>
              <a:buNone/>
            </a:pPr>
            <a:r>
              <a:rPr lang="en-US" altLang="en-US" sz="3100" b="1" i="1" dirty="0">
                <a:solidFill>
                  <a:srgbClr val="FFC000"/>
                </a:solidFill>
              </a:rPr>
              <a:t>What Should I Do If I Receive a Complaint of Sexual Harassment?</a:t>
            </a:r>
          </a:p>
          <a:p>
            <a:pPr>
              <a:lnSpc>
                <a:spcPct val="70000"/>
              </a:lnSpc>
              <a:spcBef>
                <a:spcPct val="0"/>
              </a:spcBef>
              <a:buNone/>
            </a:pPr>
            <a:endParaRPr lang="en-US" altLang="en-US" sz="2400" b="1" dirty="0"/>
          </a:p>
          <a:p>
            <a:pPr lvl="1">
              <a:lnSpc>
                <a:spcPct val="110000"/>
              </a:lnSpc>
              <a:spcBef>
                <a:spcPct val="0"/>
              </a:spcBef>
              <a:spcAft>
                <a:spcPct val="25000"/>
              </a:spcAft>
              <a:buSzPct val="100000"/>
              <a:buFontTx/>
              <a:buChar char="•"/>
            </a:pPr>
            <a:r>
              <a:rPr lang="en-US" altLang="en-US" sz="2600" b="1" dirty="0"/>
              <a:t>Inform the alleged harasser that the company does not tolerate or condone sexual harassment</a:t>
            </a:r>
          </a:p>
          <a:p>
            <a:pPr lvl="1">
              <a:lnSpc>
                <a:spcPct val="110000"/>
              </a:lnSpc>
              <a:spcBef>
                <a:spcPct val="0"/>
              </a:spcBef>
              <a:spcAft>
                <a:spcPct val="25000"/>
              </a:spcAft>
              <a:buSzPct val="100000"/>
              <a:buFontTx/>
              <a:buChar char="•"/>
            </a:pPr>
            <a:endParaRPr lang="en-US" altLang="en-US" sz="2600" b="1" dirty="0"/>
          </a:p>
          <a:p>
            <a:pPr lvl="1">
              <a:lnSpc>
                <a:spcPct val="110000"/>
              </a:lnSpc>
              <a:spcBef>
                <a:spcPct val="0"/>
              </a:spcBef>
              <a:spcAft>
                <a:spcPct val="25000"/>
              </a:spcAft>
              <a:buSzPct val="100000"/>
              <a:buFontTx/>
              <a:buChar char="•"/>
            </a:pPr>
            <a:r>
              <a:rPr lang="en-US" altLang="en-US" sz="2600" b="1" dirty="0"/>
              <a:t>Inform the alleged harasser that the company takes complaints of sexual harassment very seriously</a:t>
            </a:r>
          </a:p>
          <a:p>
            <a:pPr lvl="1">
              <a:lnSpc>
                <a:spcPct val="110000"/>
              </a:lnSpc>
              <a:spcBef>
                <a:spcPct val="0"/>
              </a:spcBef>
              <a:spcAft>
                <a:spcPct val="25000"/>
              </a:spcAft>
              <a:buSzPct val="100000"/>
              <a:buFontTx/>
              <a:buChar char="•"/>
            </a:pPr>
            <a:endParaRPr lang="en-US" altLang="en-US" sz="2600" b="1" dirty="0"/>
          </a:p>
          <a:p>
            <a:pPr lvl="1">
              <a:lnSpc>
                <a:spcPct val="110000"/>
              </a:lnSpc>
              <a:spcBef>
                <a:spcPct val="0"/>
              </a:spcBef>
              <a:spcAft>
                <a:spcPct val="25000"/>
              </a:spcAft>
              <a:buSzPct val="100000"/>
              <a:buFontTx/>
              <a:buChar char="•"/>
            </a:pPr>
            <a:r>
              <a:rPr lang="en-US" altLang="en-US" sz="2600" b="1" dirty="0"/>
              <a:t>Inform the alleged harasser that the company will immediately investigate the matter</a:t>
            </a:r>
          </a:p>
          <a:p>
            <a:pPr lvl="1">
              <a:lnSpc>
                <a:spcPct val="110000"/>
              </a:lnSpc>
              <a:spcBef>
                <a:spcPct val="0"/>
              </a:spcBef>
              <a:spcAft>
                <a:spcPct val="25000"/>
              </a:spcAft>
              <a:buSzPct val="100000"/>
              <a:buFontTx/>
              <a:buChar char="•"/>
            </a:pPr>
            <a:endParaRPr lang="en-US" altLang="en-US" sz="2600" b="1" dirty="0"/>
          </a:p>
          <a:p>
            <a:pPr lvl="1">
              <a:lnSpc>
                <a:spcPct val="110000"/>
              </a:lnSpc>
              <a:spcBef>
                <a:spcPct val="0"/>
              </a:spcBef>
              <a:spcAft>
                <a:spcPct val="25000"/>
              </a:spcAft>
              <a:buSzPct val="100000"/>
              <a:buFontTx/>
              <a:buChar char="•"/>
            </a:pPr>
            <a:r>
              <a:rPr lang="en-US" altLang="en-US" sz="2600" b="1" dirty="0"/>
              <a:t>Document the complaint and all your future actions, events, and interviews  related to the complaint.</a:t>
            </a:r>
          </a:p>
          <a:p>
            <a:pPr>
              <a:lnSpc>
                <a:spcPct val="70000"/>
              </a:lnSpc>
              <a:spcBef>
                <a:spcPct val="0"/>
              </a:spcBef>
              <a:buNone/>
            </a:pPr>
            <a:endParaRPr lang="en-US" altLang="en-US" sz="2400" b="1" dirty="0"/>
          </a:p>
          <a:p>
            <a:pPr>
              <a:lnSpc>
                <a:spcPct val="70000"/>
              </a:lnSpc>
              <a:spcBef>
                <a:spcPct val="0"/>
              </a:spcBef>
              <a:buNone/>
            </a:pPr>
            <a:endParaRPr lang="en-US" altLang="en-US" sz="2400" b="1" dirty="0"/>
          </a:p>
          <a:p>
            <a:pPr>
              <a:lnSpc>
                <a:spcPct val="70000"/>
              </a:lnSpc>
              <a:spcBef>
                <a:spcPct val="0"/>
              </a:spcBef>
              <a:buNone/>
            </a:pPr>
            <a:r>
              <a:rPr lang="en-US" altLang="en-US" sz="2400" b="1" dirty="0"/>
              <a:t>IMMEDIATELY REPORT IT TO THE APPROPRIATE PERSON IN MANAGEMENT!</a:t>
            </a:r>
          </a:p>
          <a:p>
            <a:endParaRPr lang="en-US" dirty="0"/>
          </a:p>
        </p:txBody>
      </p:sp>
      <p:pic>
        <p:nvPicPr>
          <p:cNvPr id="4" name="Picture 3" descr="A close up of a sign&#10;&#10;Description automatically generated">
            <a:extLst>
              <a:ext uri="{FF2B5EF4-FFF2-40B4-BE49-F238E27FC236}">
                <a16:creationId xmlns:a16="http://schemas.microsoft.com/office/drawing/2014/main" id="{A668D603-4553-42B9-9416-3F42BC185A40}"/>
              </a:ext>
            </a:extLst>
          </p:cNvPr>
          <p:cNvPicPr>
            <a:picLocks noChangeAspect="1"/>
          </p:cNvPicPr>
          <p:nvPr/>
        </p:nvPicPr>
        <p:blipFill>
          <a:blip r:embed="rId2"/>
          <a:stretch>
            <a:fillRect/>
          </a:stretch>
        </p:blipFill>
        <p:spPr>
          <a:xfrm>
            <a:off x="11094720" y="50676"/>
            <a:ext cx="980298" cy="1066795"/>
          </a:xfrm>
          <a:prstGeom prst="rect">
            <a:avLst/>
          </a:prstGeom>
        </p:spPr>
      </p:pic>
    </p:spTree>
    <p:extLst>
      <p:ext uri="{BB962C8B-B14F-4D97-AF65-F5344CB8AC3E}">
        <p14:creationId xmlns:p14="http://schemas.microsoft.com/office/powerpoint/2010/main" val="1921490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9521-8B25-0844-BB28-F0D27B449224}"/>
              </a:ext>
            </a:extLst>
          </p:cNvPr>
          <p:cNvSpPr>
            <a:spLocks noGrp="1"/>
          </p:cNvSpPr>
          <p:nvPr>
            <p:ph type="title"/>
          </p:nvPr>
        </p:nvSpPr>
        <p:spPr>
          <a:xfrm>
            <a:off x="716281" y="182880"/>
            <a:ext cx="10731854" cy="511544"/>
          </a:xfrm>
        </p:spPr>
        <p:txBody>
          <a:bodyPr>
            <a:noAutofit/>
          </a:bodyPr>
          <a:lstStyle/>
          <a:p>
            <a:r>
              <a:rPr lang="en-US" sz="2400" dirty="0"/>
              <a:t>Supervisor  or HR Sexual Harassment  Decision Roadmap . Follow Your Companies  Grievance Procedure  or SOP.</a:t>
            </a:r>
          </a:p>
        </p:txBody>
      </p:sp>
      <p:sp>
        <p:nvSpPr>
          <p:cNvPr id="39" name="AutoShape 5">
            <a:extLst>
              <a:ext uri="{FF2B5EF4-FFF2-40B4-BE49-F238E27FC236}">
                <a16:creationId xmlns:a16="http://schemas.microsoft.com/office/drawing/2014/main" id="{822FEC03-43F7-8345-BE8F-482B3A9BDBED}"/>
              </a:ext>
            </a:extLst>
          </p:cNvPr>
          <p:cNvSpPr>
            <a:spLocks noChangeArrowheads="1"/>
          </p:cNvSpPr>
          <p:nvPr/>
        </p:nvSpPr>
        <p:spPr bwMode="auto">
          <a:xfrm>
            <a:off x="6361114" y="2265363"/>
            <a:ext cx="2891444" cy="668594"/>
          </a:xfrm>
          <a:prstGeom prst="flowChartProcess">
            <a:avLst/>
          </a:prstGeom>
          <a:solidFill>
            <a:srgbClr val="FFCC00"/>
          </a:solidFill>
          <a:ln w="9525">
            <a:solidFill>
              <a:srgbClr val="000044"/>
            </a:solidFill>
            <a:miter lim="800000"/>
            <a:headEnd/>
            <a:tailEnd/>
          </a:ln>
        </p:spPr>
        <p:txBody>
          <a:bodyPr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r>
              <a:rPr lang="en-US" altLang="en-US" sz="1400" dirty="0">
                <a:solidFill>
                  <a:schemeClr val="tx1"/>
                </a:solidFill>
                <a:latin typeface="Times New Roman" panose="02020603050405020304" pitchFamily="18" charset="0"/>
              </a:rPr>
              <a:t>Was the acceptance or rejection of the harassment the cause of the tangible employment action?</a:t>
            </a:r>
          </a:p>
        </p:txBody>
      </p:sp>
      <p:sp>
        <p:nvSpPr>
          <p:cNvPr id="40" name="AutoShape 6">
            <a:extLst>
              <a:ext uri="{FF2B5EF4-FFF2-40B4-BE49-F238E27FC236}">
                <a16:creationId xmlns:a16="http://schemas.microsoft.com/office/drawing/2014/main" id="{4299BA12-0DD4-9645-8773-1D3DF4E32D2C}"/>
              </a:ext>
            </a:extLst>
          </p:cNvPr>
          <p:cNvSpPr>
            <a:spLocks noChangeArrowheads="1"/>
          </p:cNvSpPr>
          <p:nvPr/>
        </p:nvSpPr>
        <p:spPr bwMode="auto">
          <a:xfrm>
            <a:off x="2493965" y="1401035"/>
            <a:ext cx="2740076" cy="448235"/>
          </a:xfrm>
          <a:prstGeom prst="flowChartProcess">
            <a:avLst/>
          </a:prstGeom>
          <a:solidFill>
            <a:srgbClr val="FFCC00"/>
          </a:solidFill>
          <a:ln w="9525">
            <a:solidFill>
              <a:srgbClr val="000044"/>
            </a:solidFill>
            <a:miter lim="800000"/>
            <a:headEnd/>
            <a:tailEnd/>
          </a:ln>
        </p:spPr>
        <p:txBody>
          <a:bodyPr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pPr algn="ctr"/>
            <a:r>
              <a:rPr lang="en-US" altLang="en-US" sz="1400" dirty="0">
                <a:solidFill>
                  <a:schemeClr val="tx1"/>
                </a:solidFill>
                <a:latin typeface="Times New Roman" panose="02020603050405020304" pitchFamily="18" charset="0"/>
              </a:rPr>
              <a:t>NO - Hostile Environment</a:t>
            </a:r>
          </a:p>
        </p:txBody>
      </p:sp>
      <p:sp>
        <p:nvSpPr>
          <p:cNvPr id="41" name="AutoShape 7">
            <a:extLst>
              <a:ext uri="{FF2B5EF4-FFF2-40B4-BE49-F238E27FC236}">
                <a16:creationId xmlns:a16="http://schemas.microsoft.com/office/drawing/2014/main" id="{42510461-2006-1947-82FD-85208FC7B345}"/>
              </a:ext>
            </a:extLst>
          </p:cNvPr>
          <p:cNvSpPr>
            <a:spLocks noChangeArrowheads="1"/>
          </p:cNvSpPr>
          <p:nvPr/>
        </p:nvSpPr>
        <p:spPr bwMode="auto">
          <a:xfrm>
            <a:off x="6023540" y="1414872"/>
            <a:ext cx="2743165" cy="443949"/>
          </a:xfrm>
          <a:prstGeom prst="flowChartProcess">
            <a:avLst/>
          </a:prstGeom>
          <a:solidFill>
            <a:srgbClr val="FFCC00"/>
          </a:solidFill>
          <a:ln w="9525">
            <a:solidFill>
              <a:srgbClr val="000044"/>
            </a:solidFill>
            <a:miter lim="800000"/>
            <a:headEnd/>
            <a:tailEnd/>
          </a:ln>
        </p:spPr>
        <p:txBody>
          <a:bodyPr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pPr algn="ctr"/>
            <a:r>
              <a:rPr lang="en-US" altLang="en-US" sz="1400" dirty="0">
                <a:solidFill>
                  <a:schemeClr val="tx1"/>
                </a:solidFill>
                <a:latin typeface="Times New Roman" panose="02020603050405020304" pitchFamily="18" charset="0"/>
              </a:rPr>
              <a:t>YES - Quid Pro Quo</a:t>
            </a:r>
          </a:p>
        </p:txBody>
      </p:sp>
      <p:sp>
        <p:nvSpPr>
          <p:cNvPr id="42" name="AutoShape 8">
            <a:extLst>
              <a:ext uri="{FF2B5EF4-FFF2-40B4-BE49-F238E27FC236}">
                <a16:creationId xmlns:a16="http://schemas.microsoft.com/office/drawing/2014/main" id="{E3A6163A-4356-1A4B-8FAC-A4A72448ACAD}"/>
              </a:ext>
            </a:extLst>
          </p:cNvPr>
          <p:cNvSpPr>
            <a:spLocks noChangeArrowheads="1"/>
          </p:cNvSpPr>
          <p:nvPr/>
        </p:nvSpPr>
        <p:spPr bwMode="auto">
          <a:xfrm>
            <a:off x="1980232" y="2203390"/>
            <a:ext cx="2743165" cy="420404"/>
          </a:xfrm>
          <a:prstGeom prst="flowChartProcess">
            <a:avLst/>
          </a:prstGeom>
          <a:solidFill>
            <a:srgbClr val="FFCC00"/>
          </a:solidFill>
          <a:ln w="9525">
            <a:solidFill>
              <a:srgbClr val="000044"/>
            </a:solidFill>
            <a:miter lim="800000"/>
            <a:headEnd/>
            <a:tailEnd/>
          </a:ln>
        </p:spPr>
        <p:txBody>
          <a:bodyPr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r>
              <a:rPr lang="en-US" altLang="en-US" sz="1400" dirty="0">
                <a:solidFill>
                  <a:schemeClr val="tx1"/>
                </a:solidFill>
                <a:latin typeface="Times New Roman" panose="02020603050405020304" pitchFamily="18" charset="0"/>
              </a:rPr>
              <a:t>Were the supervisor’s actions severe and pervasive?</a:t>
            </a:r>
          </a:p>
        </p:txBody>
      </p:sp>
      <p:sp>
        <p:nvSpPr>
          <p:cNvPr id="43" name="AutoShape 11">
            <a:extLst>
              <a:ext uri="{FF2B5EF4-FFF2-40B4-BE49-F238E27FC236}">
                <a16:creationId xmlns:a16="http://schemas.microsoft.com/office/drawing/2014/main" id="{44624674-40C7-3B41-9FAE-9596734372C1}"/>
              </a:ext>
            </a:extLst>
          </p:cNvPr>
          <p:cNvSpPr>
            <a:spLocks noChangeArrowheads="1"/>
          </p:cNvSpPr>
          <p:nvPr/>
        </p:nvSpPr>
        <p:spPr bwMode="auto">
          <a:xfrm>
            <a:off x="1473202" y="3265489"/>
            <a:ext cx="3427412" cy="863600"/>
          </a:xfrm>
          <a:prstGeom prst="flowChartProcess">
            <a:avLst/>
          </a:prstGeom>
          <a:solidFill>
            <a:srgbClr val="FFCC00"/>
          </a:solidFill>
          <a:ln w="9525">
            <a:solidFill>
              <a:srgbClr val="000044"/>
            </a:solidFill>
            <a:miter lim="800000"/>
            <a:headEnd/>
            <a:tailEnd/>
          </a:ln>
        </p:spPr>
        <p:txBody>
          <a:bodyPr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r>
              <a:rPr lang="en-US" altLang="en-US" sz="1400" dirty="0">
                <a:solidFill>
                  <a:schemeClr val="tx1"/>
                </a:solidFill>
                <a:latin typeface="Times New Roman" panose="02020603050405020304" pitchFamily="18" charset="0"/>
              </a:rPr>
              <a:t>YES - Then employer is vicariously liable for supervisor’s harassment, UNLESS employer establishes </a:t>
            </a:r>
            <a:r>
              <a:rPr lang="en-US" altLang="en-US" sz="1400" u="sng" dirty="0" err="1">
                <a:solidFill>
                  <a:schemeClr val="tx1"/>
                </a:solidFill>
                <a:latin typeface="Times New Roman" panose="02020603050405020304" pitchFamily="18" charset="0"/>
              </a:rPr>
              <a:t>Ellerth</a:t>
            </a:r>
            <a:r>
              <a:rPr lang="en-US" altLang="en-US" sz="1400" dirty="0">
                <a:solidFill>
                  <a:schemeClr val="tx1"/>
                </a:solidFill>
                <a:latin typeface="Times New Roman" panose="02020603050405020304" pitchFamily="18" charset="0"/>
              </a:rPr>
              <a:t> two-step affirmative defense.</a:t>
            </a:r>
          </a:p>
        </p:txBody>
      </p:sp>
      <p:sp>
        <p:nvSpPr>
          <p:cNvPr id="44" name="AutoShape 12">
            <a:extLst>
              <a:ext uri="{FF2B5EF4-FFF2-40B4-BE49-F238E27FC236}">
                <a16:creationId xmlns:a16="http://schemas.microsoft.com/office/drawing/2014/main" id="{B2A019D6-B864-1D4F-9EB8-466690C56062}"/>
              </a:ext>
            </a:extLst>
          </p:cNvPr>
          <p:cNvSpPr>
            <a:spLocks noChangeArrowheads="1"/>
          </p:cNvSpPr>
          <p:nvPr/>
        </p:nvSpPr>
        <p:spPr bwMode="auto">
          <a:xfrm>
            <a:off x="5686426" y="3429000"/>
            <a:ext cx="1260373" cy="364687"/>
          </a:xfrm>
          <a:prstGeom prst="flowChartProcess">
            <a:avLst/>
          </a:prstGeom>
          <a:solidFill>
            <a:srgbClr val="FFCC00"/>
          </a:solidFill>
          <a:ln w="9525">
            <a:solidFill>
              <a:srgbClr val="000044"/>
            </a:solidFill>
            <a:miter lim="800000"/>
            <a:headEnd/>
            <a:tailEnd/>
          </a:ln>
        </p:spPr>
        <p:txBody>
          <a:bodyPr wrap="none"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pPr algn="ctr"/>
            <a:r>
              <a:rPr lang="en-US" altLang="en-US" sz="1400">
                <a:solidFill>
                  <a:schemeClr val="tx1"/>
                </a:solidFill>
                <a:latin typeface="Times New Roman" panose="02020603050405020304" pitchFamily="18" charset="0"/>
              </a:rPr>
              <a:t>NO</a:t>
            </a:r>
          </a:p>
        </p:txBody>
      </p:sp>
      <p:sp>
        <p:nvSpPr>
          <p:cNvPr id="45" name="AutoShape 13">
            <a:extLst>
              <a:ext uri="{FF2B5EF4-FFF2-40B4-BE49-F238E27FC236}">
                <a16:creationId xmlns:a16="http://schemas.microsoft.com/office/drawing/2014/main" id="{A82A6018-0854-FC46-A813-24CC745B2D50}"/>
              </a:ext>
            </a:extLst>
          </p:cNvPr>
          <p:cNvSpPr>
            <a:spLocks noChangeArrowheads="1"/>
          </p:cNvSpPr>
          <p:nvPr/>
        </p:nvSpPr>
        <p:spPr bwMode="auto">
          <a:xfrm>
            <a:off x="7820026" y="3429000"/>
            <a:ext cx="1260373" cy="281113"/>
          </a:xfrm>
          <a:prstGeom prst="flowChartProcess">
            <a:avLst/>
          </a:prstGeom>
          <a:solidFill>
            <a:srgbClr val="FFCC00"/>
          </a:solidFill>
          <a:ln w="9525">
            <a:solidFill>
              <a:srgbClr val="000044"/>
            </a:solidFill>
            <a:miter lim="800000"/>
            <a:headEnd/>
            <a:tailEnd/>
          </a:ln>
        </p:spPr>
        <p:txBody>
          <a:bodyPr wrap="none"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pPr algn="ctr"/>
            <a:r>
              <a:rPr lang="en-US" altLang="en-US" sz="1400">
                <a:solidFill>
                  <a:schemeClr val="tx1"/>
                </a:solidFill>
                <a:latin typeface="Times New Roman" panose="02020603050405020304" pitchFamily="18" charset="0"/>
              </a:rPr>
              <a:t>YES</a:t>
            </a:r>
          </a:p>
        </p:txBody>
      </p:sp>
      <p:sp>
        <p:nvSpPr>
          <p:cNvPr id="46" name="AutoShape 14">
            <a:extLst>
              <a:ext uri="{FF2B5EF4-FFF2-40B4-BE49-F238E27FC236}">
                <a16:creationId xmlns:a16="http://schemas.microsoft.com/office/drawing/2014/main" id="{978F76D7-98C4-F24A-8641-4227D35F44C3}"/>
              </a:ext>
            </a:extLst>
          </p:cNvPr>
          <p:cNvSpPr>
            <a:spLocks noChangeArrowheads="1"/>
          </p:cNvSpPr>
          <p:nvPr/>
        </p:nvSpPr>
        <p:spPr bwMode="auto">
          <a:xfrm>
            <a:off x="5686426" y="4230688"/>
            <a:ext cx="1260373" cy="607812"/>
          </a:xfrm>
          <a:prstGeom prst="flowChartProcess">
            <a:avLst/>
          </a:prstGeom>
          <a:solidFill>
            <a:srgbClr val="FFCC00"/>
          </a:solidFill>
          <a:ln w="9525">
            <a:solidFill>
              <a:srgbClr val="FFCC00"/>
            </a:solidFill>
            <a:miter lim="800000"/>
            <a:headEnd/>
            <a:tailEnd/>
          </a:ln>
        </p:spPr>
        <p:txBody>
          <a:bodyPr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pPr algn="ctr"/>
            <a:r>
              <a:rPr lang="en-US" altLang="en-US" sz="1400" dirty="0">
                <a:solidFill>
                  <a:schemeClr val="tx1"/>
                </a:solidFill>
                <a:latin typeface="Times New Roman" panose="02020603050405020304" pitchFamily="18" charset="0"/>
              </a:rPr>
              <a:t>Then no Title VII liability</a:t>
            </a:r>
          </a:p>
        </p:txBody>
      </p:sp>
      <p:sp>
        <p:nvSpPr>
          <p:cNvPr id="47" name="AutoShape 16">
            <a:extLst>
              <a:ext uri="{FF2B5EF4-FFF2-40B4-BE49-F238E27FC236}">
                <a16:creationId xmlns:a16="http://schemas.microsoft.com/office/drawing/2014/main" id="{DB8E628C-7E4C-DC4E-89DE-2D6FAA61165D}"/>
              </a:ext>
            </a:extLst>
          </p:cNvPr>
          <p:cNvSpPr>
            <a:spLocks noChangeArrowheads="1"/>
          </p:cNvSpPr>
          <p:nvPr/>
        </p:nvSpPr>
        <p:spPr bwMode="auto">
          <a:xfrm>
            <a:off x="7532689" y="4240213"/>
            <a:ext cx="1943075" cy="859801"/>
          </a:xfrm>
          <a:prstGeom prst="flowChartProcess">
            <a:avLst/>
          </a:prstGeom>
          <a:solidFill>
            <a:srgbClr val="FFCC00"/>
          </a:solidFill>
          <a:ln w="9525">
            <a:solidFill>
              <a:srgbClr val="000044"/>
            </a:solidFill>
            <a:miter lim="800000"/>
            <a:headEnd/>
            <a:tailEnd/>
          </a:ln>
        </p:spPr>
        <p:txBody>
          <a:bodyPr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pPr algn="ctr"/>
            <a:r>
              <a:rPr lang="en-US" altLang="en-US" sz="1400" dirty="0">
                <a:solidFill>
                  <a:schemeClr val="tx1"/>
                </a:solidFill>
                <a:latin typeface="Times New Roman" panose="02020603050405020304" pitchFamily="18" charset="0"/>
              </a:rPr>
              <a:t>Then employer is vicariously liable for supervisor’s harassment</a:t>
            </a:r>
          </a:p>
        </p:txBody>
      </p:sp>
      <p:sp>
        <p:nvSpPr>
          <p:cNvPr id="48" name="AutoShape 17">
            <a:extLst>
              <a:ext uri="{FF2B5EF4-FFF2-40B4-BE49-F238E27FC236}">
                <a16:creationId xmlns:a16="http://schemas.microsoft.com/office/drawing/2014/main" id="{F49A0DB0-BAF1-EF49-8716-87CAC2802C61}"/>
              </a:ext>
            </a:extLst>
          </p:cNvPr>
          <p:cNvSpPr>
            <a:spLocks noChangeArrowheads="1"/>
          </p:cNvSpPr>
          <p:nvPr/>
        </p:nvSpPr>
        <p:spPr bwMode="auto">
          <a:xfrm>
            <a:off x="1396208" y="4702858"/>
            <a:ext cx="3847535" cy="1628430"/>
          </a:xfrm>
          <a:prstGeom prst="flowChartProcess">
            <a:avLst/>
          </a:prstGeom>
          <a:solidFill>
            <a:srgbClr val="FFCC00"/>
          </a:solidFill>
          <a:ln w="9525">
            <a:solidFill>
              <a:srgbClr val="000044"/>
            </a:solidFill>
            <a:miter lim="800000"/>
            <a:headEnd/>
            <a:tailEnd/>
          </a:ln>
        </p:spPr>
        <p:txBody>
          <a:bodyPr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r>
              <a:rPr lang="en-US" altLang="en-US" sz="1400" b="1" dirty="0">
                <a:solidFill>
                  <a:schemeClr val="tx1"/>
                </a:solidFill>
                <a:latin typeface="Times New Roman" panose="02020603050405020304" pitchFamily="18" charset="0"/>
              </a:rPr>
              <a:t>STEP ONE</a:t>
            </a:r>
            <a:r>
              <a:rPr lang="en-US" altLang="en-US" sz="1400" dirty="0">
                <a:solidFill>
                  <a:schemeClr val="tx1"/>
                </a:solidFill>
                <a:latin typeface="Times New Roman" panose="02020603050405020304" pitchFamily="18" charset="0"/>
              </a:rPr>
              <a:t> -Did the employer exercise reasonable care to prevent and correct promptly any sexually harassing behavior?</a:t>
            </a:r>
          </a:p>
          <a:p>
            <a:r>
              <a:rPr lang="en-US" altLang="en-US" sz="1400" b="1" dirty="0">
                <a:solidFill>
                  <a:schemeClr val="tx1"/>
                </a:solidFill>
                <a:latin typeface="Times New Roman" panose="02020603050405020304" pitchFamily="18" charset="0"/>
              </a:rPr>
              <a:t>STEP TWO</a:t>
            </a:r>
            <a:r>
              <a:rPr lang="en-US" altLang="en-US" sz="1400" dirty="0">
                <a:solidFill>
                  <a:schemeClr val="tx1"/>
                </a:solidFill>
                <a:latin typeface="Times New Roman" panose="02020603050405020304" pitchFamily="18" charset="0"/>
              </a:rPr>
              <a:t> - Did the employee unreasonably fail to take advantage of any preventive or corrective opportunities provided by the employer or to avoid harm otherwise?</a:t>
            </a:r>
          </a:p>
        </p:txBody>
      </p:sp>
      <p:sp>
        <p:nvSpPr>
          <p:cNvPr id="49" name="AutoShape 18">
            <a:extLst>
              <a:ext uri="{FF2B5EF4-FFF2-40B4-BE49-F238E27FC236}">
                <a16:creationId xmlns:a16="http://schemas.microsoft.com/office/drawing/2014/main" id="{8411E8EB-6FC9-BF4F-AD1A-7D4D0B5F0926}"/>
              </a:ext>
            </a:extLst>
          </p:cNvPr>
          <p:cNvSpPr>
            <a:spLocks noChangeArrowheads="1"/>
          </p:cNvSpPr>
          <p:nvPr/>
        </p:nvSpPr>
        <p:spPr bwMode="auto">
          <a:xfrm>
            <a:off x="7851776" y="5749925"/>
            <a:ext cx="1471980" cy="604014"/>
          </a:xfrm>
          <a:prstGeom prst="flowChartProcess">
            <a:avLst/>
          </a:prstGeom>
          <a:solidFill>
            <a:srgbClr val="FFCC00"/>
          </a:solidFill>
          <a:ln w="9525">
            <a:solidFill>
              <a:srgbClr val="000044"/>
            </a:solidFill>
            <a:miter lim="800000"/>
            <a:headEnd/>
            <a:tailEnd/>
          </a:ln>
        </p:spPr>
        <p:txBody>
          <a:bodyPr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pPr algn="ctr"/>
            <a:r>
              <a:rPr lang="en-US" altLang="en-US" sz="1400" dirty="0">
                <a:solidFill>
                  <a:schemeClr val="tx1"/>
                </a:solidFill>
                <a:latin typeface="Times New Roman" panose="02020603050405020304" pitchFamily="18" charset="0"/>
              </a:rPr>
              <a:t>If NO to either step</a:t>
            </a:r>
          </a:p>
        </p:txBody>
      </p:sp>
      <p:sp>
        <p:nvSpPr>
          <p:cNvPr id="50" name="AutoShape 19">
            <a:extLst>
              <a:ext uri="{FF2B5EF4-FFF2-40B4-BE49-F238E27FC236}">
                <a16:creationId xmlns:a16="http://schemas.microsoft.com/office/drawing/2014/main" id="{3BDA0387-4543-0046-B702-07329DEDD2BB}"/>
              </a:ext>
            </a:extLst>
          </p:cNvPr>
          <p:cNvSpPr>
            <a:spLocks noChangeArrowheads="1"/>
          </p:cNvSpPr>
          <p:nvPr/>
        </p:nvSpPr>
        <p:spPr bwMode="auto">
          <a:xfrm>
            <a:off x="5686426" y="5253038"/>
            <a:ext cx="1260373" cy="607812"/>
          </a:xfrm>
          <a:prstGeom prst="flowChartProcess">
            <a:avLst/>
          </a:prstGeom>
          <a:solidFill>
            <a:srgbClr val="FFCC00"/>
          </a:solidFill>
          <a:ln w="9525">
            <a:solidFill>
              <a:srgbClr val="000044"/>
            </a:solidFill>
            <a:miter lim="800000"/>
            <a:headEnd/>
            <a:tailEnd/>
          </a:ln>
        </p:spPr>
        <p:txBody>
          <a:bodyPr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pPr algn="ctr"/>
            <a:r>
              <a:rPr lang="en-US" altLang="en-US" sz="1400">
                <a:solidFill>
                  <a:schemeClr val="tx1"/>
                </a:solidFill>
                <a:latin typeface="Times New Roman" panose="02020603050405020304" pitchFamily="18" charset="0"/>
              </a:rPr>
              <a:t>If YES to both steps</a:t>
            </a:r>
          </a:p>
        </p:txBody>
      </p:sp>
      <p:sp>
        <p:nvSpPr>
          <p:cNvPr id="51" name="Line 23">
            <a:extLst>
              <a:ext uri="{FF2B5EF4-FFF2-40B4-BE49-F238E27FC236}">
                <a16:creationId xmlns:a16="http://schemas.microsoft.com/office/drawing/2014/main" id="{8B3F8674-5065-FB40-9A92-E4F896A941FC}"/>
              </a:ext>
            </a:extLst>
          </p:cNvPr>
          <p:cNvSpPr>
            <a:spLocks noChangeShapeType="1"/>
          </p:cNvSpPr>
          <p:nvPr/>
        </p:nvSpPr>
        <p:spPr bwMode="auto">
          <a:xfrm flipH="1">
            <a:off x="4013256" y="1166681"/>
            <a:ext cx="1774716" cy="130426"/>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sz="1600"/>
          </a:p>
        </p:txBody>
      </p:sp>
      <p:sp>
        <p:nvSpPr>
          <p:cNvPr id="52" name="Line 24">
            <a:extLst>
              <a:ext uri="{FF2B5EF4-FFF2-40B4-BE49-F238E27FC236}">
                <a16:creationId xmlns:a16="http://schemas.microsoft.com/office/drawing/2014/main" id="{14A5097C-7BAF-FE41-965F-45A3A1D8E657}"/>
              </a:ext>
            </a:extLst>
          </p:cNvPr>
          <p:cNvSpPr>
            <a:spLocks noChangeShapeType="1"/>
          </p:cNvSpPr>
          <p:nvPr/>
        </p:nvSpPr>
        <p:spPr bwMode="auto">
          <a:xfrm>
            <a:off x="5835102" y="1168160"/>
            <a:ext cx="1560021" cy="163349"/>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sz="1600"/>
          </a:p>
        </p:txBody>
      </p:sp>
      <p:sp>
        <p:nvSpPr>
          <p:cNvPr id="53" name="Line 25">
            <a:extLst>
              <a:ext uri="{FF2B5EF4-FFF2-40B4-BE49-F238E27FC236}">
                <a16:creationId xmlns:a16="http://schemas.microsoft.com/office/drawing/2014/main" id="{85302BFC-94EF-2F49-B0CF-9119EF77EE74}"/>
              </a:ext>
            </a:extLst>
          </p:cNvPr>
          <p:cNvSpPr>
            <a:spLocks noChangeShapeType="1"/>
          </p:cNvSpPr>
          <p:nvPr/>
        </p:nvSpPr>
        <p:spPr bwMode="auto">
          <a:xfrm>
            <a:off x="3413126" y="1946275"/>
            <a:ext cx="0" cy="260853"/>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sz="1600"/>
          </a:p>
        </p:txBody>
      </p:sp>
      <p:sp>
        <p:nvSpPr>
          <p:cNvPr id="54" name="Line 27">
            <a:extLst>
              <a:ext uri="{FF2B5EF4-FFF2-40B4-BE49-F238E27FC236}">
                <a16:creationId xmlns:a16="http://schemas.microsoft.com/office/drawing/2014/main" id="{84CB1655-89FC-1941-9702-2014B8F470F0}"/>
              </a:ext>
            </a:extLst>
          </p:cNvPr>
          <p:cNvSpPr>
            <a:spLocks noChangeShapeType="1"/>
          </p:cNvSpPr>
          <p:nvPr/>
        </p:nvSpPr>
        <p:spPr bwMode="auto">
          <a:xfrm flipH="1">
            <a:off x="7499351" y="1866900"/>
            <a:ext cx="1545" cy="350759"/>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sz="1600"/>
          </a:p>
        </p:txBody>
      </p:sp>
      <p:sp>
        <p:nvSpPr>
          <p:cNvPr id="55" name="Line 29">
            <a:extLst>
              <a:ext uri="{FF2B5EF4-FFF2-40B4-BE49-F238E27FC236}">
                <a16:creationId xmlns:a16="http://schemas.microsoft.com/office/drawing/2014/main" id="{5CBE0D66-1A6C-B845-B122-BF7C929659F9}"/>
              </a:ext>
            </a:extLst>
          </p:cNvPr>
          <p:cNvSpPr>
            <a:spLocks noChangeShapeType="1"/>
          </p:cNvSpPr>
          <p:nvPr/>
        </p:nvSpPr>
        <p:spPr bwMode="auto">
          <a:xfrm flipH="1">
            <a:off x="2316071" y="2670155"/>
            <a:ext cx="953003" cy="359622"/>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600"/>
          </a:p>
        </p:txBody>
      </p:sp>
      <p:sp>
        <p:nvSpPr>
          <p:cNvPr id="56" name="Line 30">
            <a:extLst>
              <a:ext uri="{FF2B5EF4-FFF2-40B4-BE49-F238E27FC236}">
                <a16:creationId xmlns:a16="http://schemas.microsoft.com/office/drawing/2014/main" id="{F76781C1-5644-1B4D-8D8A-6687C9C855C9}"/>
              </a:ext>
            </a:extLst>
          </p:cNvPr>
          <p:cNvSpPr>
            <a:spLocks noChangeShapeType="1"/>
          </p:cNvSpPr>
          <p:nvPr/>
        </p:nvSpPr>
        <p:spPr bwMode="auto">
          <a:xfrm>
            <a:off x="3253448" y="2687872"/>
            <a:ext cx="2699917" cy="498913"/>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600" dirty="0"/>
          </a:p>
        </p:txBody>
      </p:sp>
      <p:sp>
        <p:nvSpPr>
          <p:cNvPr id="57" name="Line 31">
            <a:extLst>
              <a:ext uri="{FF2B5EF4-FFF2-40B4-BE49-F238E27FC236}">
                <a16:creationId xmlns:a16="http://schemas.microsoft.com/office/drawing/2014/main" id="{0F00261B-9486-9240-A1DD-956CE9DF072E}"/>
              </a:ext>
            </a:extLst>
          </p:cNvPr>
          <p:cNvSpPr>
            <a:spLocks noChangeShapeType="1"/>
          </p:cNvSpPr>
          <p:nvPr/>
        </p:nvSpPr>
        <p:spPr bwMode="auto">
          <a:xfrm flipH="1">
            <a:off x="6678614" y="3074988"/>
            <a:ext cx="835614" cy="282379"/>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600"/>
          </a:p>
        </p:txBody>
      </p:sp>
      <p:sp>
        <p:nvSpPr>
          <p:cNvPr id="58" name="Line 32">
            <a:extLst>
              <a:ext uri="{FF2B5EF4-FFF2-40B4-BE49-F238E27FC236}">
                <a16:creationId xmlns:a16="http://schemas.microsoft.com/office/drawing/2014/main" id="{FC2D9698-BD9E-D643-A7C0-4A42CAE1CBF7}"/>
              </a:ext>
            </a:extLst>
          </p:cNvPr>
          <p:cNvSpPr>
            <a:spLocks noChangeShapeType="1"/>
          </p:cNvSpPr>
          <p:nvPr/>
        </p:nvSpPr>
        <p:spPr bwMode="auto">
          <a:xfrm>
            <a:off x="7699376" y="3074988"/>
            <a:ext cx="674980" cy="282379"/>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600"/>
          </a:p>
        </p:txBody>
      </p:sp>
      <p:sp>
        <p:nvSpPr>
          <p:cNvPr id="59" name="Line 34">
            <a:extLst>
              <a:ext uri="{FF2B5EF4-FFF2-40B4-BE49-F238E27FC236}">
                <a16:creationId xmlns:a16="http://schemas.microsoft.com/office/drawing/2014/main" id="{EDA53B50-1A4A-9149-9843-49BE207F2467}"/>
              </a:ext>
            </a:extLst>
          </p:cNvPr>
          <p:cNvSpPr>
            <a:spLocks noChangeShapeType="1"/>
          </p:cNvSpPr>
          <p:nvPr/>
        </p:nvSpPr>
        <p:spPr bwMode="auto">
          <a:xfrm flipH="1">
            <a:off x="3243672" y="4291016"/>
            <a:ext cx="9775" cy="379098"/>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0" name="Line 35">
            <a:extLst>
              <a:ext uri="{FF2B5EF4-FFF2-40B4-BE49-F238E27FC236}">
                <a16:creationId xmlns:a16="http://schemas.microsoft.com/office/drawing/2014/main" id="{1C7C7E11-C17A-7A47-B4D6-7EB55922BA03}"/>
              </a:ext>
            </a:extLst>
          </p:cNvPr>
          <p:cNvSpPr>
            <a:spLocks noChangeShapeType="1"/>
          </p:cNvSpPr>
          <p:nvPr/>
        </p:nvSpPr>
        <p:spPr bwMode="auto">
          <a:xfrm>
            <a:off x="6353176" y="3892550"/>
            <a:ext cx="0" cy="22793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600"/>
          </a:p>
        </p:txBody>
      </p:sp>
      <p:sp>
        <p:nvSpPr>
          <p:cNvPr id="61" name="Line 36">
            <a:extLst>
              <a:ext uri="{FF2B5EF4-FFF2-40B4-BE49-F238E27FC236}">
                <a16:creationId xmlns:a16="http://schemas.microsoft.com/office/drawing/2014/main" id="{F40BA78C-3C76-074B-BF91-E3A727E4D026}"/>
              </a:ext>
            </a:extLst>
          </p:cNvPr>
          <p:cNvSpPr>
            <a:spLocks noChangeShapeType="1"/>
          </p:cNvSpPr>
          <p:nvPr/>
        </p:nvSpPr>
        <p:spPr bwMode="auto">
          <a:xfrm flipV="1">
            <a:off x="6392864" y="4992688"/>
            <a:ext cx="0" cy="196272"/>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600" dirty="0"/>
          </a:p>
        </p:txBody>
      </p:sp>
      <p:sp>
        <p:nvSpPr>
          <p:cNvPr id="62" name="Line 37">
            <a:extLst>
              <a:ext uri="{FF2B5EF4-FFF2-40B4-BE49-F238E27FC236}">
                <a16:creationId xmlns:a16="http://schemas.microsoft.com/office/drawing/2014/main" id="{C57529EE-D36C-204B-A148-F46C387A3A6F}"/>
              </a:ext>
            </a:extLst>
          </p:cNvPr>
          <p:cNvSpPr>
            <a:spLocks noChangeShapeType="1"/>
          </p:cNvSpPr>
          <p:nvPr/>
        </p:nvSpPr>
        <p:spPr bwMode="auto">
          <a:xfrm flipH="1" flipV="1">
            <a:off x="8531226" y="5360987"/>
            <a:ext cx="0" cy="310237"/>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600"/>
          </a:p>
        </p:txBody>
      </p:sp>
      <p:sp>
        <p:nvSpPr>
          <p:cNvPr id="63" name="Line 40">
            <a:extLst>
              <a:ext uri="{FF2B5EF4-FFF2-40B4-BE49-F238E27FC236}">
                <a16:creationId xmlns:a16="http://schemas.microsoft.com/office/drawing/2014/main" id="{F0D06B82-48DA-8940-A2A0-6D211F5E4633}"/>
              </a:ext>
            </a:extLst>
          </p:cNvPr>
          <p:cNvSpPr>
            <a:spLocks noChangeShapeType="1"/>
          </p:cNvSpPr>
          <p:nvPr/>
        </p:nvSpPr>
        <p:spPr bwMode="auto">
          <a:xfrm>
            <a:off x="8531226" y="3793687"/>
            <a:ext cx="0" cy="365565"/>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4" name="Line 37">
            <a:extLst>
              <a:ext uri="{FF2B5EF4-FFF2-40B4-BE49-F238E27FC236}">
                <a16:creationId xmlns:a16="http://schemas.microsoft.com/office/drawing/2014/main" id="{7C77646D-4B5B-1D4E-B250-318A6459EF7F}"/>
              </a:ext>
            </a:extLst>
          </p:cNvPr>
          <p:cNvSpPr>
            <a:spLocks noChangeShapeType="1"/>
          </p:cNvSpPr>
          <p:nvPr/>
        </p:nvSpPr>
        <p:spPr bwMode="auto">
          <a:xfrm flipV="1">
            <a:off x="4195763" y="5627688"/>
            <a:ext cx="338137" cy="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5" name="Line 37">
            <a:extLst>
              <a:ext uri="{FF2B5EF4-FFF2-40B4-BE49-F238E27FC236}">
                <a16:creationId xmlns:a16="http://schemas.microsoft.com/office/drawing/2014/main" id="{496B8AA5-9549-B042-9BF9-5F7A028EC885}"/>
              </a:ext>
            </a:extLst>
          </p:cNvPr>
          <p:cNvSpPr>
            <a:spLocks noChangeShapeType="1"/>
          </p:cNvSpPr>
          <p:nvPr/>
        </p:nvSpPr>
        <p:spPr bwMode="auto">
          <a:xfrm flipV="1">
            <a:off x="5305426" y="6183313"/>
            <a:ext cx="2446607" cy="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600" dirty="0"/>
          </a:p>
        </p:txBody>
      </p:sp>
      <p:sp>
        <p:nvSpPr>
          <p:cNvPr id="66" name="AutoShape 9">
            <a:extLst>
              <a:ext uri="{FF2B5EF4-FFF2-40B4-BE49-F238E27FC236}">
                <a16:creationId xmlns:a16="http://schemas.microsoft.com/office/drawing/2014/main" id="{982FE1FA-FD36-F74E-BCF7-8181170C6767}"/>
              </a:ext>
            </a:extLst>
          </p:cNvPr>
          <p:cNvSpPr>
            <a:spLocks noChangeArrowheads="1"/>
          </p:cNvSpPr>
          <p:nvPr/>
        </p:nvSpPr>
        <p:spPr bwMode="auto">
          <a:xfrm>
            <a:off x="4402128" y="751682"/>
            <a:ext cx="2743165" cy="355824"/>
          </a:xfrm>
          <a:prstGeom prst="flowChartProcess">
            <a:avLst/>
          </a:prstGeom>
          <a:solidFill>
            <a:srgbClr val="FFCC00"/>
          </a:solidFill>
          <a:ln w="9525">
            <a:solidFill>
              <a:srgbClr val="000044"/>
            </a:solidFill>
            <a:miter lim="800000"/>
            <a:headEnd/>
            <a:tailEnd/>
          </a:ln>
        </p:spPr>
        <p:txBody>
          <a:bodyPr wrap="none" anchor="ctr"/>
          <a:lstStyle>
            <a:lvl1pPr>
              <a:buSzPct val="100000"/>
              <a:defRPr sz="1600">
                <a:solidFill>
                  <a:schemeClr val="bg2"/>
                </a:solidFill>
                <a:latin typeface="Arial" panose="020B0604020202020204" pitchFamily="34" charset="0"/>
                <a:cs typeface="Arial" panose="020B0604020202020204" pitchFamily="34" charset="0"/>
              </a:defRPr>
            </a:lvl1pPr>
            <a:lvl2pPr marL="742950" indent="-285750">
              <a:buSzPct val="100000"/>
              <a:defRPr sz="1600">
                <a:solidFill>
                  <a:schemeClr val="bg2"/>
                </a:solidFill>
                <a:latin typeface="Arial" panose="020B0604020202020204" pitchFamily="34" charset="0"/>
                <a:cs typeface="Arial" panose="020B0604020202020204" pitchFamily="34" charset="0"/>
              </a:defRPr>
            </a:lvl2pPr>
            <a:lvl3pPr marL="1143000" indent="-228600">
              <a:buSzPct val="100000"/>
              <a:defRPr sz="1600">
                <a:solidFill>
                  <a:schemeClr val="bg2"/>
                </a:solidFill>
                <a:latin typeface="Arial" panose="020B0604020202020204" pitchFamily="34" charset="0"/>
                <a:cs typeface="Arial" panose="020B0604020202020204" pitchFamily="34" charset="0"/>
              </a:defRPr>
            </a:lvl3pPr>
            <a:lvl4pPr marL="1600200" indent="-228600">
              <a:buSzPct val="100000"/>
              <a:defRPr sz="1600">
                <a:solidFill>
                  <a:schemeClr val="bg2"/>
                </a:solidFill>
                <a:latin typeface="Arial" panose="020B0604020202020204" pitchFamily="34" charset="0"/>
                <a:cs typeface="Arial" panose="020B0604020202020204" pitchFamily="34" charset="0"/>
              </a:defRPr>
            </a:lvl4pPr>
            <a:lvl5pPr marL="2057400" indent="-228600">
              <a:buSzPct val="100000"/>
              <a:defRPr sz="1600">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SzPct val="100000"/>
              <a:defRPr sz="1600">
                <a:solidFill>
                  <a:schemeClr val="bg2"/>
                </a:solidFill>
                <a:latin typeface="Arial" panose="020B0604020202020204" pitchFamily="34" charset="0"/>
                <a:cs typeface="Arial" panose="020B0604020202020204" pitchFamily="34" charset="0"/>
              </a:defRPr>
            </a:lvl9pPr>
          </a:lstStyle>
          <a:p>
            <a:pPr algn="ctr"/>
            <a:r>
              <a:rPr lang="en-US" altLang="en-US" sz="1400" b="1" dirty="0">
                <a:solidFill>
                  <a:schemeClr val="tx1"/>
                </a:solidFill>
                <a:latin typeface="Times New Roman" panose="02020603050405020304" pitchFamily="18" charset="0"/>
              </a:rPr>
              <a:t>Tangible Employment Action?</a:t>
            </a:r>
          </a:p>
        </p:txBody>
      </p:sp>
      <p:sp>
        <p:nvSpPr>
          <p:cNvPr id="31" name="Line 37">
            <a:extLst>
              <a:ext uri="{FF2B5EF4-FFF2-40B4-BE49-F238E27FC236}">
                <a16:creationId xmlns:a16="http://schemas.microsoft.com/office/drawing/2014/main" id="{AE8EA044-6045-4CB5-8860-763A4B5708EA}"/>
              </a:ext>
            </a:extLst>
          </p:cNvPr>
          <p:cNvSpPr>
            <a:spLocks noChangeShapeType="1"/>
          </p:cNvSpPr>
          <p:nvPr/>
        </p:nvSpPr>
        <p:spPr bwMode="auto">
          <a:xfrm>
            <a:off x="5292754" y="5541804"/>
            <a:ext cx="330145" cy="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600" dirty="0"/>
          </a:p>
        </p:txBody>
      </p:sp>
      <p:pic>
        <p:nvPicPr>
          <p:cNvPr id="32" name="Picture 31" descr="A close up of a sign&#10;&#10;Description automatically generated">
            <a:extLst>
              <a:ext uri="{FF2B5EF4-FFF2-40B4-BE49-F238E27FC236}">
                <a16:creationId xmlns:a16="http://schemas.microsoft.com/office/drawing/2014/main" id="{F976422C-9706-4B4F-8441-ACD1EBD0F31F}"/>
              </a:ext>
            </a:extLst>
          </p:cNvPr>
          <p:cNvPicPr>
            <a:picLocks noChangeAspect="1"/>
          </p:cNvPicPr>
          <p:nvPr/>
        </p:nvPicPr>
        <p:blipFill>
          <a:blip r:embed="rId2"/>
          <a:stretch>
            <a:fillRect/>
          </a:stretch>
        </p:blipFill>
        <p:spPr>
          <a:xfrm>
            <a:off x="11280672" y="24357"/>
            <a:ext cx="850367" cy="925399"/>
          </a:xfrm>
          <a:prstGeom prst="rect">
            <a:avLst/>
          </a:prstGeom>
        </p:spPr>
      </p:pic>
    </p:spTree>
    <p:extLst>
      <p:ext uri="{BB962C8B-B14F-4D97-AF65-F5344CB8AC3E}">
        <p14:creationId xmlns:p14="http://schemas.microsoft.com/office/powerpoint/2010/main" val="1405264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2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1" name="Rectangle 3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F16C84-D9BD-874D-A865-B51EB0EC21DB}"/>
              </a:ext>
            </a:extLst>
          </p:cNvPr>
          <p:cNvSpPr>
            <a:spLocks noGrp="1"/>
          </p:cNvSpPr>
          <p:nvPr>
            <p:ph type="title"/>
          </p:nvPr>
        </p:nvSpPr>
        <p:spPr>
          <a:xfrm>
            <a:off x="492370" y="516835"/>
            <a:ext cx="3084844" cy="5772840"/>
          </a:xfrm>
        </p:spPr>
        <p:txBody>
          <a:bodyPr anchor="ctr">
            <a:normAutofit/>
          </a:bodyPr>
          <a:lstStyle/>
          <a:p>
            <a:r>
              <a:rPr lang="en-US" sz="3600" dirty="0">
                <a:solidFill>
                  <a:schemeClr val="bg1"/>
                </a:solidFill>
              </a:rPr>
              <a:t>Questions to Ask the Victim </a:t>
            </a:r>
          </a:p>
        </p:txBody>
      </p:sp>
      <p:graphicFrame>
        <p:nvGraphicFramePr>
          <p:cNvPr id="25" name="Content Placeholder 3">
            <a:extLst>
              <a:ext uri="{FF2B5EF4-FFF2-40B4-BE49-F238E27FC236}">
                <a16:creationId xmlns:a16="http://schemas.microsoft.com/office/drawing/2014/main" id="{48698EDE-EBD6-4416-BBAC-32D3EFBABFE9}"/>
              </a:ext>
            </a:extLst>
          </p:cNvPr>
          <p:cNvGraphicFramePr>
            <a:graphicFrameLocks noGrp="1"/>
          </p:cNvGraphicFramePr>
          <p:nvPr>
            <p:ph idx="1"/>
            <p:extLst>
              <p:ext uri="{D42A27DB-BD31-4B8C-83A1-F6EECF244321}">
                <p14:modId xmlns:p14="http://schemas.microsoft.com/office/powerpoint/2010/main" val="387759104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close up of a sign&#10;&#10;Description automatically generated">
            <a:extLst>
              <a:ext uri="{FF2B5EF4-FFF2-40B4-BE49-F238E27FC236}">
                <a16:creationId xmlns:a16="http://schemas.microsoft.com/office/drawing/2014/main" id="{256C70C1-4DA2-48FA-8A65-8A6840ED49B3}"/>
              </a:ext>
            </a:extLst>
          </p:cNvPr>
          <p:cNvPicPr>
            <a:picLocks noChangeAspect="1"/>
          </p:cNvPicPr>
          <p:nvPr/>
        </p:nvPicPr>
        <p:blipFill>
          <a:blip r:embed="rId7"/>
          <a:stretch>
            <a:fillRect/>
          </a:stretch>
        </p:blipFill>
        <p:spPr>
          <a:xfrm>
            <a:off x="11274446" y="54135"/>
            <a:ext cx="850367" cy="925399"/>
          </a:xfrm>
          <a:prstGeom prst="rect">
            <a:avLst/>
          </a:prstGeom>
        </p:spPr>
      </p:pic>
    </p:spTree>
    <p:extLst>
      <p:ext uri="{BB962C8B-B14F-4D97-AF65-F5344CB8AC3E}">
        <p14:creationId xmlns:p14="http://schemas.microsoft.com/office/powerpoint/2010/main" val="1869885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7C24A-C008-904C-B1BD-3C7F886D887F}"/>
              </a:ext>
            </a:extLst>
          </p:cNvPr>
          <p:cNvSpPr>
            <a:spLocks noGrp="1"/>
          </p:cNvSpPr>
          <p:nvPr>
            <p:ph type="title"/>
          </p:nvPr>
        </p:nvSpPr>
        <p:spPr>
          <a:xfrm>
            <a:off x="642257" y="634946"/>
            <a:ext cx="6432434" cy="1450757"/>
          </a:xfrm>
        </p:spPr>
        <p:txBody>
          <a:bodyPr>
            <a:normAutofit/>
          </a:bodyPr>
          <a:lstStyle/>
          <a:p>
            <a:r>
              <a:rPr lang="en-US"/>
              <a:t>Who Perpetrates Sexual Harassment? </a:t>
            </a:r>
            <a:endParaRPr lang="en-US" dirty="0"/>
          </a:p>
        </p:txBody>
      </p:sp>
      <p:sp>
        <p:nvSpPr>
          <p:cNvPr id="3" name="Content Placeholder 2">
            <a:extLst>
              <a:ext uri="{FF2B5EF4-FFF2-40B4-BE49-F238E27FC236}">
                <a16:creationId xmlns:a16="http://schemas.microsoft.com/office/drawing/2014/main" id="{CAB134AE-3771-AC42-B49A-A3EFF7FA2752}"/>
              </a:ext>
            </a:extLst>
          </p:cNvPr>
          <p:cNvSpPr>
            <a:spLocks noGrp="1"/>
          </p:cNvSpPr>
          <p:nvPr>
            <p:ph idx="1"/>
          </p:nvPr>
        </p:nvSpPr>
        <p:spPr>
          <a:xfrm>
            <a:off x="642257" y="2407436"/>
            <a:ext cx="6432434" cy="3461658"/>
          </a:xfrm>
        </p:spPr>
        <p:txBody>
          <a:bodyPr>
            <a:normAutofit/>
          </a:bodyPr>
          <a:lstStyle/>
          <a:p>
            <a:r>
              <a:rPr lang="en-US" altLang="en-US"/>
              <a:t>Anyone can harass, just as anyone can be the target of harassment regardless of sex, sexual preference, age, or professional position.</a:t>
            </a:r>
          </a:p>
          <a:p>
            <a:endParaRPr lang="en-US" dirty="0"/>
          </a:p>
        </p:txBody>
      </p:sp>
      <p:pic>
        <p:nvPicPr>
          <p:cNvPr id="4" name="Picture 3">
            <a:extLst>
              <a:ext uri="{FF2B5EF4-FFF2-40B4-BE49-F238E27FC236}">
                <a16:creationId xmlns:a16="http://schemas.microsoft.com/office/drawing/2014/main" id="{CC4DD630-226D-EF43-AC81-1537C564DEFA}"/>
              </a:ext>
            </a:extLst>
          </p:cNvPr>
          <p:cNvPicPr>
            <a:picLocks noChangeAspect="1"/>
          </p:cNvPicPr>
          <p:nvPr/>
        </p:nvPicPr>
        <p:blipFill rotWithShape="1">
          <a:blip r:embed="rId2"/>
          <a:srcRect l="20482" r="1" b="1"/>
          <a:stretch/>
        </p:blipFill>
        <p:spPr>
          <a:xfrm>
            <a:off x="7556687" y="634947"/>
            <a:ext cx="4001315" cy="2616618"/>
          </a:xfrm>
          <a:prstGeom prst="rect">
            <a:avLst/>
          </a:prstGeom>
        </p:spPr>
      </p:pic>
      <p:pic>
        <p:nvPicPr>
          <p:cNvPr id="5" name="Picture 4">
            <a:extLst>
              <a:ext uri="{FF2B5EF4-FFF2-40B4-BE49-F238E27FC236}">
                <a16:creationId xmlns:a16="http://schemas.microsoft.com/office/drawing/2014/main" id="{D28250EA-93D1-D144-8ED7-5C6BFEC4E010}"/>
              </a:ext>
            </a:extLst>
          </p:cNvPr>
          <p:cNvPicPr>
            <a:picLocks noChangeAspect="1"/>
          </p:cNvPicPr>
          <p:nvPr/>
        </p:nvPicPr>
        <p:blipFill rotWithShape="1">
          <a:blip r:embed="rId3"/>
          <a:srcRect r="-3" b="1660"/>
          <a:stretch/>
        </p:blipFill>
        <p:spPr>
          <a:xfrm>
            <a:off x="7556686" y="3337869"/>
            <a:ext cx="4001315" cy="2616618"/>
          </a:xfrm>
          <a:prstGeom prst="rect">
            <a:avLst/>
          </a:prstGeom>
        </p:spPr>
      </p:pic>
    </p:spTree>
    <p:extLst>
      <p:ext uri="{BB962C8B-B14F-4D97-AF65-F5344CB8AC3E}">
        <p14:creationId xmlns:p14="http://schemas.microsoft.com/office/powerpoint/2010/main" val="4088902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02473-8403-1F40-B9C2-A5F3B9B5A108}"/>
              </a:ext>
            </a:extLst>
          </p:cNvPr>
          <p:cNvSpPr>
            <a:spLocks noGrp="1"/>
          </p:cNvSpPr>
          <p:nvPr>
            <p:ph type="title"/>
          </p:nvPr>
        </p:nvSpPr>
        <p:spPr>
          <a:xfrm>
            <a:off x="1097280" y="286603"/>
            <a:ext cx="10058400" cy="1450757"/>
          </a:xfrm>
        </p:spPr>
        <p:txBody>
          <a:bodyPr>
            <a:normAutofit/>
          </a:bodyPr>
          <a:lstStyle/>
          <a:p>
            <a:pPr algn="ctr"/>
            <a:r>
              <a:rPr lang="en-US" dirty="0"/>
              <a:t>DO NOT Ask the Victim these Questions </a:t>
            </a:r>
          </a:p>
        </p:txBody>
      </p:sp>
      <p:cxnSp>
        <p:nvCxnSpPr>
          <p:cNvPr id="12" name="Straight Connector 11">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89C01134-1D1E-4FFA-92AE-A3C3C795F1CF}"/>
              </a:ext>
            </a:extLst>
          </p:cNvPr>
          <p:cNvGraphicFramePr>
            <a:graphicFrameLocks noGrp="1"/>
          </p:cNvGraphicFramePr>
          <p:nvPr>
            <p:ph idx="1"/>
            <p:extLst>
              <p:ext uri="{D42A27DB-BD31-4B8C-83A1-F6EECF244321}">
                <p14:modId xmlns:p14="http://schemas.microsoft.com/office/powerpoint/2010/main" val="368910781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close up of a sign&#10;&#10;Description automatically generated">
            <a:extLst>
              <a:ext uri="{FF2B5EF4-FFF2-40B4-BE49-F238E27FC236}">
                <a16:creationId xmlns:a16="http://schemas.microsoft.com/office/drawing/2014/main" id="{FD550BF4-B27B-442A-A6B2-EAC130C9D614}"/>
              </a:ext>
            </a:extLst>
          </p:cNvPr>
          <p:cNvPicPr>
            <a:picLocks noChangeAspect="1"/>
          </p:cNvPicPr>
          <p:nvPr/>
        </p:nvPicPr>
        <p:blipFill>
          <a:blip r:embed="rId7"/>
          <a:stretch>
            <a:fillRect/>
          </a:stretch>
        </p:blipFill>
        <p:spPr>
          <a:xfrm>
            <a:off x="11341633" y="0"/>
            <a:ext cx="850367" cy="925399"/>
          </a:xfrm>
          <a:prstGeom prst="rect">
            <a:avLst/>
          </a:prstGeom>
        </p:spPr>
      </p:pic>
    </p:spTree>
    <p:extLst>
      <p:ext uri="{BB962C8B-B14F-4D97-AF65-F5344CB8AC3E}">
        <p14:creationId xmlns:p14="http://schemas.microsoft.com/office/powerpoint/2010/main" val="36121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60B6-8725-E642-8BD3-04882DA2EBD4}"/>
              </a:ext>
            </a:extLst>
          </p:cNvPr>
          <p:cNvSpPr>
            <a:spLocks noGrp="1"/>
          </p:cNvSpPr>
          <p:nvPr>
            <p:ph type="title"/>
          </p:nvPr>
        </p:nvSpPr>
        <p:spPr/>
        <p:txBody>
          <a:bodyPr>
            <a:normAutofit fontScale="90000"/>
          </a:bodyPr>
          <a:lstStyle/>
          <a:p>
            <a:r>
              <a:rPr lang="en-US" dirty="0"/>
              <a:t>What to Keep in Mind When Speaking to and Interviewing the Alleged Perpetrator </a:t>
            </a:r>
          </a:p>
        </p:txBody>
      </p:sp>
      <p:sp>
        <p:nvSpPr>
          <p:cNvPr id="3" name="Content Placeholder 2">
            <a:extLst>
              <a:ext uri="{FF2B5EF4-FFF2-40B4-BE49-F238E27FC236}">
                <a16:creationId xmlns:a16="http://schemas.microsoft.com/office/drawing/2014/main" id="{E86F9BFD-C0F5-0547-B935-35620A979741}"/>
              </a:ext>
            </a:extLst>
          </p:cNvPr>
          <p:cNvSpPr>
            <a:spLocks noGrp="1"/>
          </p:cNvSpPr>
          <p:nvPr>
            <p:ph idx="1"/>
          </p:nvPr>
        </p:nvSpPr>
        <p:spPr>
          <a:xfrm>
            <a:off x="1036320" y="2108201"/>
            <a:ext cx="10058400" cy="3760891"/>
          </a:xfrm>
        </p:spPr>
        <p:txBody>
          <a:bodyPr>
            <a:normAutofit fontScale="85000" lnSpcReduction="20000"/>
          </a:bodyPr>
          <a:lstStyle/>
          <a:p>
            <a:pPr marL="365760" indent="-256032" fontAlgn="auto">
              <a:spcAft>
                <a:spcPts val="0"/>
              </a:spcAft>
              <a:buFont typeface="Wingdings 3"/>
              <a:buChar char=""/>
              <a:defRPr/>
            </a:pPr>
            <a:r>
              <a:rPr lang="en-US" sz="2000" dirty="0"/>
              <a:t>Describe the circumstances surrounding the complaint.</a:t>
            </a:r>
          </a:p>
          <a:p>
            <a:pPr marL="365760" indent="-256032" fontAlgn="auto">
              <a:spcAft>
                <a:spcPts val="0"/>
              </a:spcAft>
              <a:buFont typeface="Wingdings 3"/>
              <a:buChar char=""/>
              <a:defRPr/>
            </a:pPr>
            <a:r>
              <a:rPr lang="en-US" sz="2000" dirty="0"/>
              <a:t>Be serious and to the point.</a:t>
            </a:r>
          </a:p>
          <a:p>
            <a:pPr marL="365760" indent="-256032" fontAlgn="auto">
              <a:spcAft>
                <a:spcPts val="0"/>
              </a:spcAft>
              <a:buFont typeface="Wingdings 3"/>
              <a:buChar char=""/>
              <a:defRPr/>
            </a:pPr>
            <a:r>
              <a:rPr lang="en-US" sz="2000" dirty="0"/>
              <a:t>Be unbiased.</a:t>
            </a:r>
          </a:p>
          <a:p>
            <a:pPr marL="365760" indent="-256032" fontAlgn="auto">
              <a:spcAft>
                <a:spcPts val="0"/>
              </a:spcAft>
              <a:buFont typeface="Wingdings 3"/>
              <a:buChar char=""/>
              <a:defRPr/>
            </a:pPr>
            <a:r>
              <a:rPr lang="en-US" sz="2000" dirty="0"/>
              <a:t>Stay on the topic.</a:t>
            </a:r>
          </a:p>
          <a:p>
            <a:pPr marL="365760" indent="-256032" fontAlgn="auto">
              <a:spcAft>
                <a:spcPts val="0"/>
              </a:spcAft>
              <a:buFont typeface="Wingdings 3"/>
              <a:buChar char=""/>
              <a:defRPr/>
            </a:pPr>
            <a:r>
              <a:rPr lang="en-US" sz="2000" dirty="0"/>
              <a:t>Ask the person to respond to each allegation separately.</a:t>
            </a:r>
          </a:p>
          <a:p>
            <a:pPr marL="365760" indent="-256032" fontAlgn="auto">
              <a:spcAft>
                <a:spcPts val="0"/>
              </a:spcAft>
              <a:buFont typeface="Wingdings 3"/>
              <a:buChar char=""/>
              <a:defRPr/>
            </a:pPr>
            <a:r>
              <a:rPr lang="en-US" sz="2000" dirty="0"/>
              <a:t>Tell the alleged harasser that the behavior must stop.</a:t>
            </a:r>
          </a:p>
          <a:p>
            <a:pPr marL="365760" indent="-256032" fontAlgn="auto">
              <a:spcAft>
                <a:spcPts val="0"/>
              </a:spcAft>
              <a:buFont typeface="Wingdings 3"/>
              <a:buChar char=""/>
              <a:defRPr/>
            </a:pPr>
            <a:r>
              <a:rPr lang="en-US" sz="2000" dirty="0"/>
              <a:t>Document the meeting.</a:t>
            </a:r>
          </a:p>
          <a:p>
            <a:pPr marL="365760" indent="-256032" fontAlgn="auto">
              <a:spcAft>
                <a:spcPts val="0"/>
              </a:spcAft>
              <a:buFont typeface="Wingdings 3"/>
              <a:buChar char=""/>
              <a:defRPr/>
            </a:pPr>
            <a:r>
              <a:rPr lang="en-US" sz="2000" dirty="0"/>
              <a:t>Take appropriate action based on your findings.</a:t>
            </a:r>
          </a:p>
          <a:p>
            <a:pPr marL="365760" indent="-256032" fontAlgn="auto">
              <a:spcAft>
                <a:spcPts val="0"/>
              </a:spcAft>
              <a:buFont typeface="Wingdings 3"/>
              <a:buChar char=""/>
              <a:defRPr/>
            </a:pPr>
            <a:r>
              <a:rPr lang="en-US" sz="2000" dirty="0"/>
              <a:t>Follow up with the person who filed the complaint.</a:t>
            </a:r>
            <a:endParaRPr lang="en-US" dirty="0"/>
          </a:p>
        </p:txBody>
      </p:sp>
      <p:pic>
        <p:nvPicPr>
          <p:cNvPr id="4" name="Picture 3" descr="A close up of a sign&#10;&#10;Description automatically generated">
            <a:extLst>
              <a:ext uri="{FF2B5EF4-FFF2-40B4-BE49-F238E27FC236}">
                <a16:creationId xmlns:a16="http://schemas.microsoft.com/office/drawing/2014/main" id="{311F30CB-10AB-40DD-986F-2CEEE07CCB40}"/>
              </a:ext>
            </a:extLst>
          </p:cNvPr>
          <p:cNvPicPr>
            <a:picLocks noChangeAspect="1"/>
          </p:cNvPicPr>
          <p:nvPr/>
        </p:nvPicPr>
        <p:blipFill>
          <a:blip r:embed="rId2"/>
          <a:stretch>
            <a:fillRect/>
          </a:stretch>
        </p:blipFill>
        <p:spPr>
          <a:xfrm>
            <a:off x="11531638" y="0"/>
            <a:ext cx="660362" cy="718629"/>
          </a:xfrm>
          <a:prstGeom prst="rect">
            <a:avLst/>
          </a:prstGeom>
        </p:spPr>
      </p:pic>
    </p:spTree>
    <p:extLst>
      <p:ext uri="{BB962C8B-B14F-4D97-AF65-F5344CB8AC3E}">
        <p14:creationId xmlns:p14="http://schemas.microsoft.com/office/powerpoint/2010/main" val="9521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247F-AD71-7C41-BC19-94464A1DD61E}"/>
              </a:ext>
            </a:extLst>
          </p:cNvPr>
          <p:cNvSpPr>
            <a:spLocks noGrp="1"/>
          </p:cNvSpPr>
          <p:nvPr>
            <p:ph type="title"/>
          </p:nvPr>
        </p:nvSpPr>
        <p:spPr/>
        <p:txBody>
          <a:bodyPr/>
          <a:lstStyle/>
          <a:p>
            <a:r>
              <a:rPr lang="en-US" dirty="0"/>
              <a:t>How to Speak and Interview  Witnesses</a:t>
            </a:r>
          </a:p>
        </p:txBody>
      </p:sp>
      <p:sp>
        <p:nvSpPr>
          <p:cNvPr id="3" name="Content Placeholder 2">
            <a:extLst>
              <a:ext uri="{FF2B5EF4-FFF2-40B4-BE49-F238E27FC236}">
                <a16:creationId xmlns:a16="http://schemas.microsoft.com/office/drawing/2014/main" id="{07C7B601-E4F6-4446-AB37-E94AE12743D8}"/>
              </a:ext>
            </a:extLst>
          </p:cNvPr>
          <p:cNvSpPr>
            <a:spLocks noGrp="1"/>
          </p:cNvSpPr>
          <p:nvPr>
            <p:ph idx="1"/>
          </p:nvPr>
        </p:nvSpPr>
        <p:spPr/>
        <p:txBody>
          <a:bodyPr/>
          <a:lstStyle/>
          <a:p>
            <a:r>
              <a:rPr lang="en-US" altLang="en-US" dirty="0"/>
              <a:t>Do not initially identify the alleged recipient or alleged harasser.</a:t>
            </a:r>
          </a:p>
          <a:p>
            <a:r>
              <a:rPr lang="en-US" altLang="en-US" dirty="0"/>
              <a:t>Have the witness describe the situation and circumstances of the alleged harassment.</a:t>
            </a:r>
          </a:p>
          <a:p>
            <a:r>
              <a:rPr lang="en-US" altLang="en-US" dirty="0"/>
              <a:t>Focus on the witness's observations.</a:t>
            </a:r>
          </a:p>
          <a:p>
            <a:r>
              <a:rPr lang="en-US" altLang="en-US" dirty="0"/>
              <a:t>Talk in private.</a:t>
            </a:r>
          </a:p>
          <a:p>
            <a:endParaRPr lang="en-US" dirty="0"/>
          </a:p>
        </p:txBody>
      </p:sp>
      <p:pic>
        <p:nvPicPr>
          <p:cNvPr id="4" name="Picture 3" descr="A close up of a sign&#10;&#10;Description automatically generated">
            <a:extLst>
              <a:ext uri="{FF2B5EF4-FFF2-40B4-BE49-F238E27FC236}">
                <a16:creationId xmlns:a16="http://schemas.microsoft.com/office/drawing/2014/main" id="{6FB1081C-D0CD-4EC1-BDF8-2C0FA2124DE5}"/>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579347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CC67F-2917-4645-A418-323407392723}"/>
              </a:ext>
            </a:extLst>
          </p:cNvPr>
          <p:cNvSpPr>
            <a:spLocks noGrp="1"/>
          </p:cNvSpPr>
          <p:nvPr>
            <p:ph type="title"/>
          </p:nvPr>
        </p:nvSpPr>
        <p:spPr/>
        <p:txBody>
          <a:bodyPr/>
          <a:lstStyle/>
          <a:p>
            <a:r>
              <a:rPr lang="en-US" dirty="0"/>
              <a:t>Do’s and Don’ts of Harassment </a:t>
            </a:r>
          </a:p>
        </p:txBody>
      </p:sp>
      <p:sp>
        <p:nvSpPr>
          <p:cNvPr id="3" name="Content Placeholder 2">
            <a:extLst>
              <a:ext uri="{FF2B5EF4-FFF2-40B4-BE49-F238E27FC236}">
                <a16:creationId xmlns:a16="http://schemas.microsoft.com/office/drawing/2014/main" id="{0AE91102-46B0-2843-9613-7AE617DD3BF0}"/>
              </a:ext>
            </a:extLst>
          </p:cNvPr>
          <p:cNvSpPr>
            <a:spLocks noGrp="1"/>
          </p:cNvSpPr>
          <p:nvPr>
            <p:ph idx="1"/>
          </p:nvPr>
        </p:nvSpPr>
        <p:spPr/>
        <p:txBody>
          <a:bodyPr/>
          <a:lstStyle/>
          <a:p>
            <a:r>
              <a:rPr lang="en-US" altLang="en-US" sz="2400" b="1" i="1" u="sng" dirty="0">
                <a:solidFill>
                  <a:srgbClr val="FFC000"/>
                </a:solidFill>
              </a:rPr>
              <a:t>Do’s</a:t>
            </a:r>
            <a:r>
              <a:rPr lang="en-US" altLang="en-US" sz="2400" b="1" i="1" dirty="0">
                <a:solidFill>
                  <a:srgbClr val="FFC000"/>
                </a:solidFill>
              </a:rPr>
              <a:t>:</a:t>
            </a:r>
            <a:endParaRPr lang="en-US" altLang="en-US" sz="2800" b="1" dirty="0"/>
          </a:p>
          <a:p>
            <a:pPr marL="914400" lvl="1" indent="-457200"/>
            <a:r>
              <a:rPr lang="en-US" altLang="en-US" sz="2400" b="1" dirty="0"/>
              <a:t>DO investigate the complaint fully in as confidential a manner as possible</a:t>
            </a:r>
          </a:p>
          <a:p>
            <a:pPr marL="914400" lvl="1" indent="-457200"/>
            <a:endParaRPr lang="en-US" altLang="en-US" sz="2400" b="1" dirty="0"/>
          </a:p>
          <a:p>
            <a:pPr marL="914400" lvl="1" indent="-457200"/>
            <a:r>
              <a:rPr lang="en-US" altLang="en-US" sz="2400" b="1" dirty="0"/>
              <a:t>DO make certain all employees have received written non-discrimination and harassment policies and procedures</a:t>
            </a:r>
          </a:p>
          <a:p>
            <a:pPr marL="1428750" lvl="2" indent="-400050"/>
            <a:r>
              <a:rPr lang="en-US" altLang="en-US" sz="1800" b="1" dirty="0"/>
              <a:t> (employee handbook)</a:t>
            </a:r>
            <a:endParaRPr lang="en-US" altLang="en-US" sz="1800" dirty="0"/>
          </a:p>
          <a:p>
            <a:endParaRPr lang="en-US" dirty="0"/>
          </a:p>
        </p:txBody>
      </p:sp>
      <p:pic>
        <p:nvPicPr>
          <p:cNvPr id="4" name="Picture 3" descr="A close up of a sign&#10;&#10;Description automatically generated">
            <a:extLst>
              <a:ext uri="{FF2B5EF4-FFF2-40B4-BE49-F238E27FC236}">
                <a16:creationId xmlns:a16="http://schemas.microsoft.com/office/drawing/2014/main" id="{DB94BE61-2027-40FD-AEEA-1813598A2099}"/>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1324746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B7AF-A839-0F43-B697-59A668973178}"/>
              </a:ext>
            </a:extLst>
          </p:cNvPr>
          <p:cNvSpPr>
            <a:spLocks noGrp="1"/>
          </p:cNvSpPr>
          <p:nvPr>
            <p:ph type="title"/>
          </p:nvPr>
        </p:nvSpPr>
        <p:spPr/>
        <p:txBody>
          <a:bodyPr/>
          <a:lstStyle/>
          <a:p>
            <a:r>
              <a:rPr lang="en-US" dirty="0"/>
              <a:t>Do’s and Don’ts of Harassment </a:t>
            </a:r>
          </a:p>
        </p:txBody>
      </p:sp>
      <p:sp>
        <p:nvSpPr>
          <p:cNvPr id="3" name="Content Placeholder 2">
            <a:extLst>
              <a:ext uri="{FF2B5EF4-FFF2-40B4-BE49-F238E27FC236}">
                <a16:creationId xmlns:a16="http://schemas.microsoft.com/office/drawing/2014/main" id="{BECE64CA-3F95-F543-82E2-B3DAF8BC65D2}"/>
              </a:ext>
            </a:extLst>
          </p:cNvPr>
          <p:cNvSpPr>
            <a:spLocks noGrp="1"/>
          </p:cNvSpPr>
          <p:nvPr>
            <p:ph idx="1"/>
          </p:nvPr>
        </p:nvSpPr>
        <p:spPr/>
        <p:txBody>
          <a:bodyPr>
            <a:normAutofit fontScale="92500" lnSpcReduction="10000"/>
          </a:bodyPr>
          <a:lstStyle/>
          <a:p>
            <a:r>
              <a:rPr lang="en-US" altLang="en-US" sz="2400" b="1" i="1" u="sng" dirty="0">
                <a:solidFill>
                  <a:srgbClr val="FFC000"/>
                </a:solidFill>
              </a:rPr>
              <a:t>Do’s</a:t>
            </a:r>
            <a:r>
              <a:rPr lang="en-US" altLang="en-US" sz="2400" b="1" i="1" dirty="0">
                <a:solidFill>
                  <a:srgbClr val="FFC000"/>
                </a:solidFill>
              </a:rPr>
              <a:t>:</a:t>
            </a:r>
          </a:p>
          <a:p>
            <a:pPr marL="0" indent="0">
              <a:buNone/>
            </a:pPr>
            <a:endParaRPr lang="en-US" altLang="en-US" b="1" dirty="0"/>
          </a:p>
          <a:p>
            <a:pPr marL="914400" lvl="1" indent="-457200"/>
            <a:r>
              <a:rPr lang="en-US" altLang="en-US" sz="2400" b="1" dirty="0"/>
              <a:t>DO host annual meetings regarding sexual harassment prevention</a:t>
            </a:r>
            <a:endParaRPr lang="en-US" altLang="en-US" sz="1800" b="1" dirty="0"/>
          </a:p>
          <a:p>
            <a:pPr marL="1485900" lvl="2" indent="-457200"/>
            <a:endParaRPr lang="en-US" altLang="en-US" b="1" dirty="0"/>
          </a:p>
          <a:p>
            <a:pPr marL="914400" lvl="1" indent="-457200"/>
            <a:r>
              <a:rPr lang="en-US" altLang="en-US" sz="2400" b="1" dirty="0"/>
              <a:t>DO follow company policies and procedures and apply them consistently and uniformly</a:t>
            </a:r>
          </a:p>
          <a:p>
            <a:pPr marL="914400" lvl="1" indent="-457200"/>
            <a:endParaRPr lang="en-US" altLang="en-US" sz="2400" b="1" dirty="0"/>
          </a:p>
          <a:p>
            <a:pPr marL="914400" lvl="1" indent="-457200"/>
            <a:r>
              <a:rPr lang="en-US" altLang="en-US" sz="2400" b="1" dirty="0"/>
              <a:t>Do remove reporting barriers by appointing a female personnel officer as the representative to hear all initial sexual harassment complaints</a:t>
            </a:r>
            <a:endParaRPr lang="en-US" altLang="en-US" dirty="0"/>
          </a:p>
          <a:p>
            <a:endParaRPr lang="en-US" dirty="0"/>
          </a:p>
        </p:txBody>
      </p:sp>
      <p:pic>
        <p:nvPicPr>
          <p:cNvPr id="4" name="Picture 3" descr="A close up of a sign&#10;&#10;Description automatically generated">
            <a:extLst>
              <a:ext uri="{FF2B5EF4-FFF2-40B4-BE49-F238E27FC236}">
                <a16:creationId xmlns:a16="http://schemas.microsoft.com/office/drawing/2014/main" id="{8C1EB640-8C48-45D9-9CC1-DEF5011D523C}"/>
              </a:ext>
            </a:extLst>
          </p:cNvPr>
          <p:cNvPicPr>
            <a:picLocks noChangeAspect="1"/>
          </p:cNvPicPr>
          <p:nvPr/>
        </p:nvPicPr>
        <p:blipFill>
          <a:blip r:embed="rId2"/>
          <a:stretch>
            <a:fillRect/>
          </a:stretch>
        </p:blipFill>
        <p:spPr>
          <a:xfrm>
            <a:off x="11341633" y="0"/>
            <a:ext cx="850367" cy="925399"/>
          </a:xfrm>
          <a:prstGeom prst="rect">
            <a:avLst/>
          </a:prstGeom>
        </p:spPr>
      </p:pic>
    </p:spTree>
    <p:extLst>
      <p:ext uri="{BB962C8B-B14F-4D97-AF65-F5344CB8AC3E}">
        <p14:creationId xmlns:p14="http://schemas.microsoft.com/office/powerpoint/2010/main" val="1255766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3CDF-9211-794B-9F85-3DBE9CA3BD49}"/>
              </a:ext>
            </a:extLst>
          </p:cNvPr>
          <p:cNvSpPr>
            <a:spLocks noGrp="1"/>
          </p:cNvSpPr>
          <p:nvPr>
            <p:ph type="title"/>
          </p:nvPr>
        </p:nvSpPr>
        <p:spPr/>
        <p:txBody>
          <a:bodyPr/>
          <a:lstStyle/>
          <a:p>
            <a:r>
              <a:rPr lang="en-US" dirty="0"/>
              <a:t>Do’s and Don’ts of Harassment </a:t>
            </a:r>
          </a:p>
        </p:txBody>
      </p:sp>
      <p:sp>
        <p:nvSpPr>
          <p:cNvPr id="3" name="Content Placeholder 2">
            <a:extLst>
              <a:ext uri="{FF2B5EF4-FFF2-40B4-BE49-F238E27FC236}">
                <a16:creationId xmlns:a16="http://schemas.microsoft.com/office/drawing/2014/main" id="{4B78771F-6519-5D4C-BC8D-20760C3C3C2A}"/>
              </a:ext>
            </a:extLst>
          </p:cNvPr>
          <p:cNvSpPr>
            <a:spLocks noGrp="1"/>
          </p:cNvSpPr>
          <p:nvPr>
            <p:ph idx="1"/>
          </p:nvPr>
        </p:nvSpPr>
        <p:spPr/>
        <p:txBody>
          <a:bodyPr>
            <a:normAutofit/>
          </a:bodyPr>
          <a:lstStyle/>
          <a:p>
            <a:r>
              <a:rPr lang="en-US" altLang="en-US" sz="2400" b="1" i="1" u="sng" dirty="0">
                <a:solidFill>
                  <a:srgbClr val="FFC000"/>
                </a:solidFill>
              </a:rPr>
              <a:t>Don’ts</a:t>
            </a:r>
            <a:r>
              <a:rPr lang="en-US" altLang="en-US" sz="2400" b="1" i="1" dirty="0">
                <a:solidFill>
                  <a:srgbClr val="FFC000"/>
                </a:solidFill>
              </a:rPr>
              <a:t>:</a:t>
            </a:r>
            <a:endParaRPr lang="en-US" altLang="en-US" sz="2800" b="1" dirty="0"/>
          </a:p>
          <a:p>
            <a:pPr marL="914400" lvl="1" indent="-457200"/>
            <a:r>
              <a:rPr lang="en-US" altLang="en-US" sz="2400" b="1" dirty="0"/>
              <a:t>DON’T trivialize employee complaints</a:t>
            </a:r>
          </a:p>
          <a:p>
            <a:pPr marL="457200" lvl="1" indent="0">
              <a:buNone/>
            </a:pPr>
            <a:endParaRPr lang="en-US" altLang="en-US" sz="2400" b="1" dirty="0"/>
          </a:p>
          <a:p>
            <a:pPr marL="914400" lvl="1" indent="-457200"/>
            <a:r>
              <a:rPr lang="en-US" altLang="en-US" sz="2400" b="1" dirty="0"/>
              <a:t>DON’T attempt to “work out” harassment complaints on your own</a:t>
            </a:r>
          </a:p>
          <a:p>
            <a:pPr marL="914400" lvl="1" indent="-457200"/>
            <a:endParaRPr lang="en-US" altLang="en-US" sz="2400" b="1" dirty="0"/>
          </a:p>
          <a:p>
            <a:pPr marL="914400" lvl="1" indent="-457200"/>
            <a:r>
              <a:rPr lang="en-US" altLang="en-US" sz="2400" b="1" dirty="0"/>
              <a:t>DON’T just shift employees around</a:t>
            </a:r>
            <a:endParaRPr lang="en-US" altLang="en-US" sz="800" b="1" dirty="0"/>
          </a:p>
          <a:p>
            <a:pPr marL="914400" lvl="1" indent="-457200"/>
            <a:endParaRPr lang="en-US" altLang="en-US" sz="900" b="1" dirty="0"/>
          </a:p>
          <a:p>
            <a:endParaRPr lang="en-US" dirty="0"/>
          </a:p>
        </p:txBody>
      </p:sp>
      <p:pic>
        <p:nvPicPr>
          <p:cNvPr id="4" name="Picture 3" descr="A close up of a sign&#10;&#10;Description automatically generated">
            <a:extLst>
              <a:ext uri="{FF2B5EF4-FFF2-40B4-BE49-F238E27FC236}">
                <a16:creationId xmlns:a16="http://schemas.microsoft.com/office/drawing/2014/main" id="{A90A2992-1EBF-4C8F-8C74-269BDC4382DA}"/>
              </a:ext>
            </a:extLst>
          </p:cNvPr>
          <p:cNvPicPr>
            <a:picLocks noChangeAspect="1"/>
          </p:cNvPicPr>
          <p:nvPr/>
        </p:nvPicPr>
        <p:blipFill>
          <a:blip r:embed="rId3"/>
          <a:stretch>
            <a:fillRect/>
          </a:stretch>
        </p:blipFill>
        <p:spPr>
          <a:xfrm>
            <a:off x="5735781" y="5477090"/>
            <a:ext cx="850367" cy="925399"/>
          </a:xfrm>
          <a:prstGeom prst="rect">
            <a:avLst/>
          </a:prstGeom>
        </p:spPr>
      </p:pic>
    </p:spTree>
    <p:extLst>
      <p:ext uri="{BB962C8B-B14F-4D97-AF65-F5344CB8AC3E}">
        <p14:creationId xmlns:p14="http://schemas.microsoft.com/office/powerpoint/2010/main" val="4089872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C02EE-4BBF-7342-9142-A9061179CD01}"/>
              </a:ext>
            </a:extLst>
          </p:cNvPr>
          <p:cNvSpPr>
            <a:spLocks noGrp="1"/>
          </p:cNvSpPr>
          <p:nvPr>
            <p:ph type="title"/>
          </p:nvPr>
        </p:nvSpPr>
        <p:spPr/>
        <p:txBody>
          <a:bodyPr/>
          <a:lstStyle/>
          <a:p>
            <a:r>
              <a:rPr lang="en-US" dirty="0"/>
              <a:t>  Do’s and Don’ts of Harassment  </a:t>
            </a:r>
          </a:p>
        </p:txBody>
      </p:sp>
      <p:sp>
        <p:nvSpPr>
          <p:cNvPr id="3" name="Content Placeholder 2">
            <a:extLst>
              <a:ext uri="{FF2B5EF4-FFF2-40B4-BE49-F238E27FC236}">
                <a16:creationId xmlns:a16="http://schemas.microsoft.com/office/drawing/2014/main" id="{A5353F6F-B509-854C-92CB-71B308B4C1EB}"/>
              </a:ext>
            </a:extLst>
          </p:cNvPr>
          <p:cNvSpPr>
            <a:spLocks noGrp="1"/>
          </p:cNvSpPr>
          <p:nvPr>
            <p:ph idx="1"/>
          </p:nvPr>
        </p:nvSpPr>
        <p:spPr/>
        <p:txBody>
          <a:bodyPr/>
          <a:lstStyle/>
          <a:p>
            <a:r>
              <a:rPr lang="en-US" altLang="en-US" sz="2400" b="1" i="1" u="sng" dirty="0">
                <a:solidFill>
                  <a:srgbClr val="FFC000"/>
                </a:solidFill>
              </a:rPr>
              <a:t>Don’ts</a:t>
            </a:r>
            <a:r>
              <a:rPr lang="en-US" altLang="en-US" sz="2400" b="1" i="1" dirty="0">
                <a:solidFill>
                  <a:srgbClr val="FFC000"/>
                </a:solidFill>
              </a:rPr>
              <a:t>:</a:t>
            </a:r>
            <a:endParaRPr lang="en-US" altLang="en-US" b="1" dirty="0"/>
          </a:p>
          <a:p>
            <a:pPr marL="914400" lvl="1" indent="-457200"/>
            <a:r>
              <a:rPr lang="en-US" altLang="en-US" sz="2400" b="1" dirty="0"/>
              <a:t>DON’T engage the complainant in lengthy discussions regarding the complaint. Keep the discussions and interviews formal.</a:t>
            </a:r>
            <a:endParaRPr lang="en-US" altLang="en-US" sz="800" b="1" dirty="0"/>
          </a:p>
          <a:p>
            <a:pPr marL="1028700" lvl="2" indent="0">
              <a:buNone/>
            </a:pPr>
            <a:endParaRPr lang="en-US" altLang="en-US" dirty="0"/>
          </a:p>
          <a:p>
            <a:pPr marL="914400" lvl="1" indent="-457200"/>
            <a:r>
              <a:rPr lang="en-US" altLang="en-US" sz="2400" b="1" dirty="0"/>
              <a:t>DON’T sit on a complaint hoping that it will simply blow over</a:t>
            </a:r>
          </a:p>
          <a:p>
            <a:endParaRPr lang="en-US" dirty="0"/>
          </a:p>
        </p:txBody>
      </p:sp>
      <p:pic>
        <p:nvPicPr>
          <p:cNvPr id="4" name="Picture 3" descr="A close up of a sign&#10;&#10;Description automatically generated">
            <a:extLst>
              <a:ext uri="{FF2B5EF4-FFF2-40B4-BE49-F238E27FC236}">
                <a16:creationId xmlns:a16="http://schemas.microsoft.com/office/drawing/2014/main" id="{78DE0E25-0BF1-4088-8C0E-370112546987}"/>
              </a:ext>
            </a:extLst>
          </p:cNvPr>
          <p:cNvPicPr>
            <a:picLocks noChangeAspect="1"/>
          </p:cNvPicPr>
          <p:nvPr/>
        </p:nvPicPr>
        <p:blipFill>
          <a:blip r:embed="rId3"/>
          <a:stretch>
            <a:fillRect/>
          </a:stretch>
        </p:blipFill>
        <p:spPr>
          <a:xfrm>
            <a:off x="5735781" y="5477090"/>
            <a:ext cx="850367" cy="925399"/>
          </a:xfrm>
          <a:prstGeom prst="rect">
            <a:avLst/>
          </a:prstGeom>
        </p:spPr>
      </p:pic>
    </p:spTree>
    <p:extLst>
      <p:ext uri="{BB962C8B-B14F-4D97-AF65-F5344CB8AC3E}">
        <p14:creationId xmlns:p14="http://schemas.microsoft.com/office/powerpoint/2010/main" val="603826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58BB-4E1C-3446-A1D7-FC4270BC8D5A}"/>
              </a:ext>
            </a:extLst>
          </p:cNvPr>
          <p:cNvSpPr>
            <a:spLocks noGrp="1"/>
          </p:cNvSpPr>
          <p:nvPr>
            <p:ph type="title"/>
          </p:nvPr>
        </p:nvSpPr>
        <p:spPr/>
        <p:txBody>
          <a:bodyPr/>
          <a:lstStyle/>
          <a:p>
            <a:r>
              <a:rPr lang="en-US" dirty="0"/>
              <a:t>Written Sexual Harassment Policy</a:t>
            </a:r>
          </a:p>
        </p:txBody>
      </p:sp>
      <p:sp>
        <p:nvSpPr>
          <p:cNvPr id="3" name="Content Placeholder 2">
            <a:extLst>
              <a:ext uri="{FF2B5EF4-FFF2-40B4-BE49-F238E27FC236}">
                <a16:creationId xmlns:a16="http://schemas.microsoft.com/office/drawing/2014/main" id="{9EBE3E31-5DCD-BE49-91BA-96921FFE2C2A}"/>
              </a:ext>
            </a:extLst>
          </p:cNvPr>
          <p:cNvSpPr>
            <a:spLocks noGrp="1"/>
          </p:cNvSpPr>
          <p:nvPr>
            <p:ph idx="1"/>
          </p:nvPr>
        </p:nvSpPr>
        <p:spPr>
          <a:xfrm>
            <a:off x="1097280" y="1981591"/>
            <a:ext cx="10058400" cy="3760891"/>
          </a:xfrm>
        </p:spPr>
        <p:txBody>
          <a:bodyPr>
            <a:normAutofit lnSpcReduction="10000"/>
          </a:bodyPr>
          <a:lstStyle/>
          <a:p>
            <a:pPr marL="1314450" lvl="1" indent="-685800"/>
            <a:r>
              <a:rPr lang="en-US" altLang="en-US" sz="2000" b="1" dirty="0"/>
              <a:t>Statement that sexual harassment is against the law and against company policy</a:t>
            </a:r>
          </a:p>
          <a:p>
            <a:pPr marL="1314450" lvl="1" indent="-685800"/>
            <a:endParaRPr lang="en-US" altLang="en-US" sz="2000" b="1" dirty="0"/>
          </a:p>
          <a:p>
            <a:pPr marL="1314450" lvl="1" indent="-685800"/>
            <a:r>
              <a:rPr lang="en-US" altLang="en-US" sz="2000" b="1" dirty="0"/>
              <a:t>Disciplinary action</a:t>
            </a:r>
          </a:p>
          <a:p>
            <a:pPr marL="1314450" lvl="1" indent="-685800"/>
            <a:endParaRPr lang="en-US" altLang="en-US" sz="2000" b="1" dirty="0"/>
          </a:p>
          <a:p>
            <a:pPr marL="1314450" lvl="1" indent="-685800"/>
            <a:r>
              <a:rPr lang="en-US" altLang="en-US" sz="2000" b="1" dirty="0"/>
              <a:t>Examples of sexual harassment</a:t>
            </a:r>
          </a:p>
          <a:p>
            <a:pPr marL="1314450" lvl="1" indent="-685800"/>
            <a:endParaRPr lang="en-US" altLang="en-US" sz="2000" b="1" dirty="0"/>
          </a:p>
          <a:p>
            <a:pPr marL="1314450" lvl="1" indent="-685800"/>
            <a:r>
              <a:rPr lang="en-US" altLang="en-US" sz="2000" b="1" dirty="0"/>
              <a:t>Complaint procedure</a:t>
            </a:r>
          </a:p>
          <a:p>
            <a:pPr marL="1314450" lvl="1" indent="-685800"/>
            <a:endParaRPr lang="en-US" altLang="en-US" sz="2000" b="1" dirty="0"/>
          </a:p>
          <a:p>
            <a:pPr marL="1314450" lvl="1" indent="-685800"/>
            <a:r>
              <a:rPr lang="en-US" altLang="en-US" sz="2000" b="1" dirty="0"/>
              <a:t>Appropriate company officials to receive and investigate complaints</a:t>
            </a:r>
            <a:endParaRPr lang="en-US" altLang="en-US" sz="2000" dirty="0"/>
          </a:p>
          <a:p>
            <a:pPr marL="1314450" lvl="1" indent="-685800"/>
            <a:endParaRPr lang="en-US" altLang="en-US" dirty="0"/>
          </a:p>
          <a:p>
            <a:endParaRPr lang="en-US" dirty="0"/>
          </a:p>
        </p:txBody>
      </p:sp>
      <p:pic>
        <p:nvPicPr>
          <p:cNvPr id="4" name="Picture 3" descr="A close up of a sign&#10;&#10;Description automatically generated">
            <a:extLst>
              <a:ext uri="{FF2B5EF4-FFF2-40B4-BE49-F238E27FC236}">
                <a16:creationId xmlns:a16="http://schemas.microsoft.com/office/drawing/2014/main" id="{E7837356-120D-415F-887D-FEE5708950FC}"/>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3663098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8A42-25E3-9B4B-A15C-CBBB2BF1A513}"/>
              </a:ext>
            </a:extLst>
          </p:cNvPr>
          <p:cNvSpPr>
            <a:spLocks noGrp="1"/>
          </p:cNvSpPr>
          <p:nvPr>
            <p:ph type="title"/>
          </p:nvPr>
        </p:nvSpPr>
        <p:spPr/>
        <p:txBody>
          <a:bodyPr/>
          <a:lstStyle/>
          <a:p>
            <a:r>
              <a:rPr lang="en-US" dirty="0"/>
              <a:t>Retaliation</a:t>
            </a:r>
          </a:p>
        </p:txBody>
      </p:sp>
      <p:sp>
        <p:nvSpPr>
          <p:cNvPr id="3" name="Content Placeholder 2">
            <a:extLst>
              <a:ext uri="{FF2B5EF4-FFF2-40B4-BE49-F238E27FC236}">
                <a16:creationId xmlns:a16="http://schemas.microsoft.com/office/drawing/2014/main" id="{F0AF6372-8519-0B47-848B-FEF1BCF8233A}"/>
              </a:ext>
            </a:extLst>
          </p:cNvPr>
          <p:cNvSpPr>
            <a:spLocks noGrp="1"/>
          </p:cNvSpPr>
          <p:nvPr>
            <p:ph idx="1"/>
          </p:nvPr>
        </p:nvSpPr>
        <p:spPr>
          <a:xfrm>
            <a:off x="1036320" y="1600201"/>
            <a:ext cx="10119360" cy="4268892"/>
          </a:xfrm>
        </p:spPr>
        <p:txBody>
          <a:bodyPr>
            <a:normAutofit/>
          </a:bodyPr>
          <a:lstStyle/>
          <a:p>
            <a:pPr marL="0" indent="0">
              <a:spcBef>
                <a:spcPct val="0"/>
              </a:spcBef>
              <a:buNone/>
            </a:pPr>
            <a:endParaRPr lang="en-US" altLang="en-US" dirty="0"/>
          </a:p>
          <a:p>
            <a:pPr marL="342900" marR="0" lvl="0" indent="-342900">
              <a:lnSpc>
                <a:spcPct val="107000"/>
              </a:lnSpc>
              <a:spcBef>
                <a:spcPts val="0"/>
              </a:spcBef>
              <a:spcAft>
                <a:spcPts val="0"/>
              </a:spcAft>
              <a:buFont typeface="Arial" panose="020B0604020202020204" pitchFamily="34" charset="0"/>
              <a:buChar char="*"/>
            </a:pPr>
            <a:r>
              <a:rPr lang="en-US" sz="2400" kern="1200" dirty="0">
                <a:solidFill>
                  <a:srgbClr val="404040"/>
                </a:solidFill>
                <a:effectLst/>
                <a:latin typeface="Times New Roman" panose="02020603050405020304" pitchFamily="18" charset="0"/>
                <a:ea typeface="Calibri" panose="020F0502020204030204" pitchFamily="34" charset="0"/>
              </a:rPr>
              <a:t>It is against the law to retaliate against someone who alleges sexual harassment. This protection applies to those applying for employment, current employees, and former employees and also includes those participating in an investigation, preceding, hearing or litigation related to a sexual harassment case. If anyone, other than the accused, is assisting with a case in any way, voluntarily or involuntarily, they should be free of any adverse impact by the company. Companies must be aware of these laws and ensure all people are protected when an investigation and/or case ensues and has ended.</a:t>
            </a:r>
            <a:endParaRPr lang="en-US" altLang="en-US" sz="2400" dirty="0"/>
          </a:p>
          <a:p>
            <a:endParaRPr lang="en-US" dirty="0"/>
          </a:p>
        </p:txBody>
      </p:sp>
      <p:pic>
        <p:nvPicPr>
          <p:cNvPr id="4" name="Picture 3" descr="A close up of a sign&#10;&#10;Description automatically generated">
            <a:extLst>
              <a:ext uri="{FF2B5EF4-FFF2-40B4-BE49-F238E27FC236}">
                <a16:creationId xmlns:a16="http://schemas.microsoft.com/office/drawing/2014/main" id="{29C476A8-FE26-4E38-B9E4-66C07EF583F0}"/>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828178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887C-1A8F-2A4F-8CA7-E4000B53E1D7}"/>
              </a:ext>
            </a:extLst>
          </p:cNvPr>
          <p:cNvSpPr>
            <a:spLocks noGrp="1"/>
          </p:cNvSpPr>
          <p:nvPr>
            <p:ph type="title"/>
          </p:nvPr>
        </p:nvSpPr>
        <p:spPr/>
        <p:txBody>
          <a:bodyPr/>
          <a:lstStyle/>
          <a:p>
            <a:r>
              <a:rPr lang="en-US" dirty="0"/>
              <a:t>Prevention</a:t>
            </a:r>
          </a:p>
        </p:txBody>
      </p:sp>
      <p:sp>
        <p:nvSpPr>
          <p:cNvPr id="3" name="Content Placeholder 2">
            <a:extLst>
              <a:ext uri="{FF2B5EF4-FFF2-40B4-BE49-F238E27FC236}">
                <a16:creationId xmlns:a16="http://schemas.microsoft.com/office/drawing/2014/main" id="{025CF3D6-8601-E242-8407-E93A5D0C6D80}"/>
              </a:ext>
            </a:extLst>
          </p:cNvPr>
          <p:cNvSpPr>
            <a:spLocks noGrp="1"/>
          </p:cNvSpPr>
          <p:nvPr>
            <p:ph idx="1"/>
          </p:nvPr>
        </p:nvSpPr>
        <p:spPr/>
        <p:txBody>
          <a:bodyPr/>
          <a:lstStyle/>
          <a:p>
            <a:pPr lvl="2">
              <a:buFont typeface="Arial" panose="020B0604020202020204" pitchFamily="34" charset="0"/>
              <a:buChar char="•"/>
            </a:pPr>
            <a:r>
              <a:rPr lang="en-US" altLang="en-US" sz="2700" dirty="0"/>
              <a:t>Familiarize yourself with your company’s sexual harassment policy and better than that, ensure that your company has one.</a:t>
            </a:r>
          </a:p>
          <a:p>
            <a:pPr lvl="2">
              <a:buFont typeface="Arial" panose="020B0604020202020204" pitchFamily="34" charset="0"/>
              <a:buChar char="•"/>
            </a:pPr>
            <a:r>
              <a:rPr lang="en-US" altLang="en-US" sz="2700" dirty="0"/>
              <a:t>Err on the side of caution.</a:t>
            </a:r>
          </a:p>
          <a:p>
            <a:pPr lvl="2">
              <a:buFont typeface="Arial" panose="020B0604020202020204" pitchFamily="34" charset="0"/>
              <a:buChar char="•"/>
            </a:pPr>
            <a:r>
              <a:rPr lang="en-US" altLang="en-US" sz="2700" dirty="0"/>
              <a:t>Before you act, ask yourself, “Would I want to see this broadcast on the local news or on social media?”</a:t>
            </a:r>
          </a:p>
          <a:p>
            <a:endParaRPr lang="en-US" dirty="0"/>
          </a:p>
        </p:txBody>
      </p:sp>
      <p:pic>
        <p:nvPicPr>
          <p:cNvPr id="4" name="Picture 3" descr="A close up of a sign&#10;&#10;Description automatically generated">
            <a:extLst>
              <a:ext uri="{FF2B5EF4-FFF2-40B4-BE49-F238E27FC236}">
                <a16:creationId xmlns:a16="http://schemas.microsoft.com/office/drawing/2014/main" id="{5E615F4B-F2B1-4A5B-8086-29E4E8D427C4}"/>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2603913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B9BE-FEBD-F841-9D02-C3A86B47F09E}"/>
              </a:ext>
            </a:extLst>
          </p:cNvPr>
          <p:cNvSpPr>
            <a:spLocks noGrp="1"/>
          </p:cNvSpPr>
          <p:nvPr>
            <p:ph type="title"/>
          </p:nvPr>
        </p:nvSpPr>
        <p:spPr/>
        <p:txBody>
          <a:bodyPr>
            <a:normAutofit fontScale="90000"/>
          </a:bodyPr>
          <a:lstStyle/>
          <a:p>
            <a:r>
              <a:rPr lang="en-US" dirty="0"/>
              <a:t>Difference Between Sexual Harassment, Physical Attraction, and Flirting? </a:t>
            </a:r>
          </a:p>
        </p:txBody>
      </p:sp>
      <p:sp>
        <p:nvSpPr>
          <p:cNvPr id="3" name="Content Placeholder 2">
            <a:extLst>
              <a:ext uri="{FF2B5EF4-FFF2-40B4-BE49-F238E27FC236}">
                <a16:creationId xmlns:a16="http://schemas.microsoft.com/office/drawing/2014/main" id="{056DF9F4-6BC5-EC41-9E3B-26EFED82C928}"/>
              </a:ext>
            </a:extLst>
          </p:cNvPr>
          <p:cNvSpPr>
            <a:spLocks noGrp="1"/>
          </p:cNvSpPr>
          <p:nvPr>
            <p:ph idx="1"/>
          </p:nvPr>
        </p:nvSpPr>
        <p:spPr/>
        <p:txBody>
          <a:bodyPr/>
          <a:lstStyle/>
          <a:p>
            <a:pPr algn="ctr">
              <a:buFont typeface="Wingdings 3" pitchFamily="2" charset="2"/>
              <a:buNone/>
            </a:pPr>
            <a:r>
              <a:rPr lang="en-US" altLang="en-US" sz="2000" dirty="0"/>
              <a:t>Sexual Harassment is a form of discrimination and has nothing to do with one person’s physical attraction.</a:t>
            </a:r>
          </a:p>
          <a:p>
            <a:pPr algn="ctr">
              <a:buFont typeface="Wingdings 3" pitchFamily="2" charset="2"/>
              <a:buNone/>
            </a:pPr>
            <a:endParaRPr lang="en-US" altLang="en-US" sz="2000" dirty="0"/>
          </a:p>
          <a:p>
            <a:pPr algn="ctr">
              <a:buFont typeface="Wingdings 3" pitchFamily="2" charset="2"/>
              <a:buNone/>
            </a:pPr>
            <a:endParaRPr lang="en-US" altLang="en-US" sz="2000" dirty="0"/>
          </a:p>
          <a:p>
            <a:pPr algn="ctr">
              <a:buFont typeface="Wingdings 3" pitchFamily="2" charset="2"/>
              <a:buNone/>
            </a:pPr>
            <a:r>
              <a:rPr lang="en-US" altLang="en-US" sz="2000" b="1" dirty="0"/>
              <a:t>It is a misuse of POWER!!!</a:t>
            </a:r>
          </a:p>
          <a:p>
            <a:endParaRPr lang="en-US" dirty="0"/>
          </a:p>
        </p:txBody>
      </p:sp>
    </p:spTree>
    <p:extLst>
      <p:ext uri="{BB962C8B-B14F-4D97-AF65-F5344CB8AC3E}">
        <p14:creationId xmlns:p14="http://schemas.microsoft.com/office/powerpoint/2010/main" val="2862075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A483-0722-0A43-B04E-D60D99AE473D}"/>
              </a:ext>
            </a:extLst>
          </p:cNvPr>
          <p:cNvSpPr>
            <a:spLocks noGrp="1"/>
          </p:cNvSpPr>
          <p:nvPr>
            <p:ph type="title"/>
          </p:nvPr>
        </p:nvSpPr>
        <p:spPr/>
        <p:txBody>
          <a:bodyPr>
            <a:normAutofit fontScale="90000"/>
          </a:bodyPr>
          <a:lstStyle/>
          <a:p>
            <a:r>
              <a:rPr lang="en-US" dirty="0"/>
              <a:t>More Prevention: Changing Company Culture to Eliminate Sexual Harassment</a:t>
            </a:r>
          </a:p>
        </p:txBody>
      </p:sp>
      <p:sp>
        <p:nvSpPr>
          <p:cNvPr id="3" name="Content Placeholder 2">
            <a:extLst>
              <a:ext uri="{FF2B5EF4-FFF2-40B4-BE49-F238E27FC236}">
                <a16:creationId xmlns:a16="http://schemas.microsoft.com/office/drawing/2014/main" id="{8CB21DA1-C411-2143-B9FB-B2547487112E}"/>
              </a:ext>
            </a:extLst>
          </p:cNvPr>
          <p:cNvSpPr>
            <a:spLocks noGrp="1"/>
          </p:cNvSpPr>
          <p:nvPr>
            <p:ph idx="1"/>
          </p:nvPr>
        </p:nvSpPr>
        <p:spPr>
          <a:xfrm>
            <a:off x="1097280" y="1939389"/>
            <a:ext cx="10058400" cy="3760891"/>
          </a:xfrm>
        </p:spPr>
        <p:txBody>
          <a:bodyPr/>
          <a:lstStyle/>
          <a:p>
            <a:r>
              <a:rPr lang="en-US" altLang="en-US" dirty="0"/>
              <a:t>Trainings are an ideal method for leaders to guide the culture of their businesses.</a:t>
            </a:r>
          </a:p>
          <a:p>
            <a:r>
              <a:rPr lang="en-US" altLang="en-US" dirty="0"/>
              <a:t>Consider implementing yearly sexual harassment training or workshops in addition to onboarding  training. </a:t>
            </a:r>
            <a:endParaRPr lang="en-US" altLang="en-US" sz="1900" dirty="0"/>
          </a:p>
          <a:p>
            <a:pPr marL="292608" lvl="1" indent="0">
              <a:buNone/>
            </a:pPr>
            <a:endParaRPr lang="en-US" altLang="en-US" sz="1900" dirty="0"/>
          </a:p>
          <a:p>
            <a:pPr marL="292608" lvl="1" indent="0">
              <a:buNone/>
            </a:pPr>
            <a:r>
              <a:rPr lang="en-US" altLang="en-US" sz="1900" dirty="0"/>
              <a:t>Trainings or Workshops Should Include:</a:t>
            </a:r>
          </a:p>
          <a:p>
            <a:pPr marL="1628775" lvl="4" indent="-514350">
              <a:buFont typeface="Lucida Sans Unicode" panose="020B0602030504020204" pitchFamily="34" charset="0"/>
              <a:buAutoNum type="arabicPeriod"/>
            </a:pPr>
            <a:r>
              <a:rPr lang="en-US" altLang="en-US" dirty="0"/>
              <a:t>Anonymous surveys  to assess a whether there is inappropriate conduct or behavior in the workplace.</a:t>
            </a:r>
          </a:p>
          <a:p>
            <a:pPr marL="1628775" lvl="4" indent="-514350">
              <a:buFont typeface="Lucida Sans Unicode" panose="020B0602030504020204" pitchFamily="34" charset="0"/>
              <a:buAutoNum type="arabicPeriod"/>
            </a:pPr>
            <a:r>
              <a:rPr lang="en-US" altLang="en-US" dirty="0"/>
              <a:t>Small break out groups to discuss experiences and generate actionable solutions and process improvements  to continue to improve company culture and eliminate sexual harassment. </a:t>
            </a:r>
          </a:p>
          <a:p>
            <a:pPr marL="1628775" lvl="4" indent="-514350">
              <a:buFont typeface="Lucida Sans Unicode" panose="020B0602030504020204" pitchFamily="34" charset="0"/>
              <a:buAutoNum type="arabicPeriod"/>
            </a:pPr>
            <a:r>
              <a:rPr lang="en-US" altLang="en-US" dirty="0"/>
              <a:t>A review of what constitutes sexual harassment (hostile environment and tangible employment action).</a:t>
            </a:r>
          </a:p>
          <a:p>
            <a:pPr marL="1628775" lvl="4" indent="-514350">
              <a:buFont typeface="Lucida Sans Unicode" panose="020B0602030504020204" pitchFamily="34" charset="0"/>
              <a:buAutoNum type="arabicPeriod"/>
            </a:pPr>
            <a:r>
              <a:rPr lang="en-US" altLang="en-US" dirty="0"/>
              <a:t>A review of the company’s policies and responses to allegations. </a:t>
            </a:r>
          </a:p>
          <a:p>
            <a:pPr marL="1628775" lvl="4" indent="-514350">
              <a:buFont typeface="Lucida Sans Unicode" panose="020B0602030504020204" pitchFamily="34" charset="0"/>
              <a:buAutoNum type="arabicPeriod"/>
            </a:pPr>
            <a:endParaRPr lang="en-US" altLang="en-US" dirty="0"/>
          </a:p>
        </p:txBody>
      </p:sp>
      <p:pic>
        <p:nvPicPr>
          <p:cNvPr id="4" name="Picture 3" descr="A close up of a sign&#10;&#10;Description automatically generated">
            <a:extLst>
              <a:ext uri="{FF2B5EF4-FFF2-40B4-BE49-F238E27FC236}">
                <a16:creationId xmlns:a16="http://schemas.microsoft.com/office/drawing/2014/main" id="{AFDE673A-D04F-4EA3-B0C9-857ADF2958B6}"/>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30119894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A483-0722-0A43-B04E-D60D99AE473D}"/>
              </a:ext>
            </a:extLst>
          </p:cNvPr>
          <p:cNvSpPr>
            <a:spLocks noGrp="1"/>
          </p:cNvSpPr>
          <p:nvPr>
            <p:ph type="title"/>
          </p:nvPr>
        </p:nvSpPr>
        <p:spPr/>
        <p:txBody>
          <a:bodyPr>
            <a:normAutofit fontScale="90000"/>
          </a:bodyPr>
          <a:lstStyle/>
          <a:p>
            <a:r>
              <a:rPr lang="en-US" dirty="0"/>
              <a:t>More Prevention: Changing Company Culture and Eliminating Reporting Obstacles</a:t>
            </a:r>
          </a:p>
        </p:txBody>
      </p:sp>
      <p:sp>
        <p:nvSpPr>
          <p:cNvPr id="3" name="Content Placeholder 2">
            <a:extLst>
              <a:ext uri="{FF2B5EF4-FFF2-40B4-BE49-F238E27FC236}">
                <a16:creationId xmlns:a16="http://schemas.microsoft.com/office/drawing/2014/main" id="{8CB21DA1-C411-2143-B9FB-B2547487112E}"/>
              </a:ext>
            </a:extLst>
          </p:cNvPr>
          <p:cNvSpPr>
            <a:spLocks noGrp="1"/>
          </p:cNvSpPr>
          <p:nvPr>
            <p:ph idx="1"/>
          </p:nvPr>
        </p:nvSpPr>
        <p:spPr>
          <a:xfrm>
            <a:off x="1097280" y="1939389"/>
            <a:ext cx="10058400" cy="3760891"/>
          </a:xfrm>
        </p:spPr>
        <p:txBody>
          <a:bodyPr>
            <a:normAutofit fontScale="92500" lnSpcReduction="20000"/>
          </a:bodyPr>
          <a:lstStyle/>
          <a:p>
            <a:r>
              <a:rPr lang="en-US" altLang="en-US" sz="2000" dirty="0"/>
              <a:t>SH Representative Personnel Officer</a:t>
            </a:r>
          </a:p>
          <a:p>
            <a:pPr lvl="1"/>
            <a:r>
              <a:rPr lang="en-US" altLang="en-US" sz="1800" dirty="0"/>
              <a:t>In or out of HR</a:t>
            </a:r>
          </a:p>
          <a:p>
            <a:r>
              <a:rPr lang="en-US" altLang="en-US" sz="2000" dirty="0"/>
              <a:t>Sexual Harassment Ombudsman </a:t>
            </a:r>
          </a:p>
          <a:p>
            <a:pPr lvl="1"/>
            <a:r>
              <a:rPr lang="en-US" altLang="en-US" sz="1800" dirty="0"/>
              <a:t>Confidential processing and management of cases</a:t>
            </a:r>
          </a:p>
          <a:p>
            <a:pPr lvl="1"/>
            <a:r>
              <a:rPr lang="en-US" altLang="en-US" sz="2000" dirty="0"/>
              <a:t>Tracks and posts frequency of reports</a:t>
            </a:r>
          </a:p>
          <a:p>
            <a:pPr lvl="1"/>
            <a:endParaRPr lang="en-US" altLang="en-US" sz="2000" dirty="0"/>
          </a:p>
          <a:p>
            <a:r>
              <a:rPr lang="en-US" altLang="en-US" sz="2000" dirty="0"/>
              <a:t>Task Force</a:t>
            </a:r>
          </a:p>
          <a:p>
            <a:pPr lvl="1"/>
            <a:r>
              <a:rPr lang="en-US" altLang="en-US" sz="1800" dirty="0"/>
              <a:t>Rotating leadership</a:t>
            </a:r>
          </a:p>
          <a:p>
            <a:pPr lvl="1"/>
            <a:r>
              <a:rPr lang="en-US" altLang="en-US" sz="2000" dirty="0"/>
              <a:t>Frequent interviews and surveys</a:t>
            </a:r>
          </a:p>
          <a:p>
            <a:pPr lvl="1"/>
            <a:r>
              <a:rPr lang="en-US" altLang="en-US" sz="2000" dirty="0"/>
              <a:t>Individual and group responsibility for culture</a:t>
            </a:r>
          </a:p>
          <a:p>
            <a:pPr lvl="1"/>
            <a:r>
              <a:rPr lang="en-US" altLang="en-US" sz="2000" dirty="0"/>
              <a:t>Specified training to address problems and corporate culture</a:t>
            </a:r>
          </a:p>
          <a:p>
            <a:endParaRPr lang="en-US" altLang="en-US" dirty="0"/>
          </a:p>
          <a:p>
            <a:endParaRPr lang="en-US" altLang="en-US" dirty="0"/>
          </a:p>
          <a:p>
            <a:pPr marL="1628775" lvl="4" indent="-514350">
              <a:buFont typeface="Lucida Sans Unicode" panose="020B0602030504020204" pitchFamily="34" charset="0"/>
              <a:buAutoNum type="arabicPeriod"/>
            </a:pPr>
            <a:endParaRPr lang="en-US" altLang="en-US" dirty="0"/>
          </a:p>
        </p:txBody>
      </p:sp>
      <p:pic>
        <p:nvPicPr>
          <p:cNvPr id="4" name="Picture 3" descr="A close up of a sign&#10;&#10;Description automatically generated">
            <a:extLst>
              <a:ext uri="{FF2B5EF4-FFF2-40B4-BE49-F238E27FC236}">
                <a16:creationId xmlns:a16="http://schemas.microsoft.com/office/drawing/2014/main" id="{AFDE673A-D04F-4EA3-B0C9-857ADF2958B6}"/>
              </a:ext>
            </a:extLst>
          </p:cNvPr>
          <p:cNvPicPr>
            <a:picLocks noChangeAspect="1"/>
          </p:cNvPicPr>
          <p:nvPr/>
        </p:nvPicPr>
        <p:blipFill>
          <a:blip r:embed="rId2"/>
          <a:stretch>
            <a:fillRect/>
          </a:stretch>
        </p:blipFill>
        <p:spPr>
          <a:xfrm>
            <a:off x="11198931" y="37143"/>
            <a:ext cx="980298" cy="1066795"/>
          </a:xfrm>
          <a:prstGeom prst="rect">
            <a:avLst/>
          </a:prstGeom>
        </p:spPr>
      </p:pic>
    </p:spTree>
    <p:extLst>
      <p:ext uri="{BB962C8B-B14F-4D97-AF65-F5344CB8AC3E}">
        <p14:creationId xmlns:p14="http://schemas.microsoft.com/office/powerpoint/2010/main" val="2517512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7C24A-C008-904C-B1BD-3C7F886D887F}"/>
              </a:ext>
            </a:extLst>
          </p:cNvPr>
          <p:cNvSpPr>
            <a:spLocks noGrp="1"/>
          </p:cNvSpPr>
          <p:nvPr>
            <p:ph type="title"/>
          </p:nvPr>
        </p:nvSpPr>
        <p:spPr>
          <a:xfrm>
            <a:off x="492369" y="0"/>
            <a:ext cx="6582322" cy="2085703"/>
          </a:xfrm>
        </p:spPr>
        <p:txBody>
          <a:bodyPr>
            <a:normAutofit/>
          </a:bodyPr>
          <a:lstStyle/>
          <a:p>
            <a:pPr algn="ctr"/>
            <a:r>
              <a:rPr lang="en-US" dirty="0"/>
              <a:t>Quick Review: Who Perpetrates Sexual Harassment? </a:t>
            </a:r>
          </a:p>
        </p:txBody>
      </p:sp>
      <p:cxnSp>
        <p:nvCxnSpPr>
          <p:cNvPr id="16" name="Straight Connector 1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624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B134AE-3771-AC42-B49A-A3EFF7FA2752}"/>
              </a:ext>
            </a:extLst>
          </p:cNvPr>
          <p:cNvSpPr>
            <a:spLocks noGrp="1"/>
          </p:cNvSpPr>
          <p:nvPr>
            <p:ph idx="1"/>
          </p:nvPr>
        </p:nvSpPr>
        <p:spPr>
          <a:xfrm>
            <a:off x="642257" y="2407436"/>
            <a:ext cx="6432434" cy="3461658"/>
          </a:xfrm>
        </p:spPr>
        <p:txBody>
          <a:bodyPr>
            <a:normAutofit/>
          </a:bodyPr>
          <a:lstStyle/>
          <a:p>
            <a:r>
              <a:rPr lang="en-US" altLang="en-US" dirty="0"/>
              <a:t>Anyone can harass, just as anyone can be the target of harassment, regardless of sex, sexual preference, age, or professional position.</a:t>
            </a:r>
          </a:p>
          <a:p>
            <a:endParaRPr lang="en-US" dirty="0"/>
          </a:p>
        </p:txBody>
      </p:sp>
      <p:pic>
        <p:nvPicPr>
          <p:cNvPr id="4" name="Picture 3">
            <a:extLst>
              <a:ext uri="{FF2B5EF4-FFF2-40B4-BE49-F238E27FC236}">
                <a16:creationId xmlns:a16="http://schemas.microsoft.com/office/drawing/2014/main" id="{CC4DD630-226D-EF43-AC81-1537C564DEFA}"/>
              </a:ext>
            </a:extLst>
          </p:cNvPr>
          <p:cNvPicPr>
            <a:picLocks noChangeAspect="1"/>
          </p:cNvPicPr>
          <p:nvPr/>
        </p:nvPicPr>
        <p:blipFill rotWithShape="1">
          <a:blip r:embed="rId2"/>
          <a:srcRect l="20482" r="1" b="1"/>
          <a:stretch/>
        </p:blipFill>
        <p:spPr>
          <a:xfrm>
            <a:off x="7556687" y="634947"/>
            <a:ext cx="4001315" cy="2616618"/>
          </a:xfrm>
          <a:prstGeom prst="rect">
            <a:avLst/>
          </a:prstGeom>
        </p:spPr>
      </p:pic>
      <p:pic>
        <p:nvPicPr>
          <p:cNvPr id="5" name="Picture 4">
            <a:extLst>
              <a:ext uri="{FF2B5EF4-FFF2-40B4-BE49-F238E27FC236}">
                <a16:creationId xmlns:a16="http://schemas.microsoft.com/office/drawing/2014/main" id="{D28250EA-93D1-D144-8ED7-5C6BFEC4E010}"/>
              </a:ext>
            </a:extLst>
          </p:cNvPr>
          <p:cNvPicPr>
            <a:picLocks noChangeAspect="1"/>
          </p:cNvPicPr>
          <p:nvPr/>
        </p:nvPicPr>
        <p:blipFill rotWithShape="1">
          <a:blip r:embed="rId3"/>
          <a:srcRect r="-3" b="1660"/>
          <a:stretch/>
        </p:blipFill>
        <p:spPr>
          <a:xfrm>
            <a:off x="7556686" y="3337869"/>
            <a:ext cx="4001315" cy="2616618"/>
          </a:xfrm>
          <a:prstGeom prst="rect">
            <a:avLst/>
          </a:prstGeom>
        </p:spPr>
      </p:pic>
      <p:sp>
        <p:nvSpPr>
          <p:cNvPr id="14" name="Rectangle 13">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A close up of a sign&#10;&#10;Description automatically generated">
            <a:extLst>
              <a:ext uri="{FF2B5EF4-FFF2-40B4-BE49-F238E27FC236}">
                <a16:creationId xmlns:a16="http://schemas.microsoft.com/office/drawing/2014/main" id="{4E70E3E5-8C2A-4449-9947-E440AF816E57}"/>
              </a:ext>
            </a:extLst>
          </p:cNvPr>
          <p:cNvPicPr>
            <a:picLocks noChangeAspect="1"/>
          </p:cNvPicPr>
          <p:nvPr/>
        </p:nvPicPr>
        <p:blipFill>
          <a:blip r:embed="rId4"/>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3886231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BC067-A1BC-B949-B9A8-3CAFD7D6DE29}"/>
              </a:ext>
            </a:extLst>
          </p:cNvPr>
          <p:cNvSpPr>
            <a:spLocks noGrp="1"/>
          </p:cNvSpPr>
          <p:nvPr>
            <p:ph type="title"/>
          </p:nvPr>
        </p:nvSpPr>
        <p:spPr/>
        <p:txBody>
          <a:bodyPr/>
          <a:lstStyle/>
          <a:p>
            <a:r>
              <a:rPr lang="en-US" dirty="0"/>
              <a:t>More Forms of Harassment </a:t>
            </a:r>
          </a:p>
        </p:txBody>
      </p:sp>
      <p:sp>
        <p:nvSpPr>
          <p:cNvPr id="3" name="Content Placeholder 2">
            <a:extLst>
              <a:ext uri="{FF2B5EF4-FFF2-40B4-BE49-F238E27FC236}">
                <a16:creationId xmlns:a16="http://schemas.microsoft.com/office/drawing/2014/main" id="{D782EBA2-7CA7-5B4D-838A-69D4B549F8F2}"/>
              </a:ext>
            </a:extLst>
          </p:cNvPr>
          <p:cNvSpPr>
            <a:spLocks noGrp="1"/>
          </p:cNvSpPr>
          <p:nvPr>
            <p:ph idx="1"/>
          </p:nvPr>
        </p:nvSpPr>
        <p:spPr/>
        <p:txBody>
          <a:bodyPr/>
          <a:lstStyle/>
          <a:p>
            <a:pPr lvl="2">
              <a:lnSpc>
                <a:spcPct val="90000"/>
              </a:lnSpc>
              <a:spcBef>
                <a:spcPct val="0"/>
              </a:spcBef>
              <a:buSzPct val="100000"/>
              <a:buFont typeface="Symbol" pitchFamily="2" charset="2"/>
              <a:buChar char="·"/>
            </a:pPr>
            <a:r>
              <a:rPr lang="en-US" altLang="en-US" sz="2400" b="1" dirty="0"/>
              <a:t>Covers any protected class:</a:t>
            </a:r>
          </a:p>
          <a:p>
            <a:pPr lvl="3">
              <a:lnSpc>
                <a:spcPct val="90000"/>
              </a:lnSpc>
              <a:spcBef>
                <a:spcPct val="0"/>
              </a:spcBef>
              <a:buSzPct val="100000"/>
              <a:buFont typeface="Arial" panose="020B0604020202020204" pitchFamily="34" charset="0"/>
              <a:buChar char="•"/>
            </a:pPr>
            <a:r>
              <a:rPr lang="en-US" altLang="en-US" sz="2400" b="1" dirty="0"/>
              <a:t>	race</a:t>
            </a:r>
          </a:p>
          <a:p>
            <a:pPr lvl="3">
              <a:lnSpc>
                <a:spcPct val="90000"/>
              </a:lnSpc>
              <a:spcBef>
                <a:spcPct val="0"/>
              </a:spcBef>
              <a:buSzPct val="100000"/>
              <a:buFont typeface="Arial" panose="020B0604020202020204" pitchFamily="34" charset="0"/>
              <a:buChar char="•"/>
            </a:pPr>
            <a:r>
              <a:rPr lang="en-US" altLang="en-US" sz="2400" b="1" dirty="0"/>
              <a:t>	color</a:t>
            </a:r>
          </a:p>
          <a:p>
            <a:pPr lvl="3">
              <a:lnSpc>
                <a:spcPct val="90000"/>
              </a:lnSpc>
              <a:spcBef>
                <a:spcPct val="0"/>
              </a:spcBef>
              <a:buSzPct val="100000"/>
              <a:buFont typeface="Arial" panose="020B0604020202020204" pitchFamily="34" charset="0"/>
              <a:buChar char="•"/>
            </a:pPr>
            <a:r>
              <a:rPr lang="en-US" altLang="en-US" sz="2400" b="1" dirty="0"/>
              <a:t>	religion</a:t>
            </a:r>
          </a:p>
          <a:p>
            <a:pPr lvl="3">
              <a:lnSpc>
                <a:spcPct val="90000"/>
              </a:lnSpc>
              <a:spcBef>
                <a:spcPct val="0"/>
              </a:spcBef>
              <a:buSzPct val="100000"/>
              <a:buFont typeface="Arial" panose="020B0604020202020204" pitchFamily="34" charset="0"/>
              <a:buChar char="•"/>
            </a:pPr>
            <a:r>
              <a:rPr lang="en-US" altLang="en-US" sz="2400" b="1" dirty="0"/>
              <a:t>	national origin</a:t>
            </a:r>
          </a:p>
          <a:p>
            <a:pPr lvl="3">
              <a:lnSpc>
                <a:spcPct val="90000"/>
              </a:lnSpc>
              <a:spcBef>
                <a:spcPct val="0"/>
              </a:spcBef>
              <a:buSzPct val="100000"/>
              <a:buFont typeface="Arial" panose="020B0604020202020204" pitchFamily="34" charset="0"/>
              <a:buChar char="•"/>
            </a:pPr>
            <a:r>
              <a:rPr lang="en-US" altLang="en-US" sz="2400" b="1" dirty="0"/>
              <a:t>	age</a:t>
            </a:r>
          </a:p>
          <a:p>
            <a:pPr lvl="3">
              <a:lnSpc>
                <a:spcPct val="90000"/>
              </a:lnSpc>
              <a:spcBef>
                <a:spcPct val="0"/>
              </a:spcBef>
              <a:buSzPct val="100000"/>
              <a:buFont typeface="Arial" panose="020B0604020202020204" pitchFamily="34" charset="0"/>
              <a:buChar char="•"/>
            </a:pPr>
            <a:r>
              <a:rPr lang="en-US" altLang="en-US" sz="2400" b="1" dirty="0"/>
              <a:t>	disability</a:t>
            </a:r>
          </a:p>
          <a:p>
            <a:pPr lvl="3">
              <a:lnSpc>
                <a:spcPct val="90000"/>
              </a:lnSpc>
              <a:spcBef>
                <a:spcPct val="0"/>
              </a:spcBef>
              <a:buSzPct val="100000"/>
              <a:buNone/>
            </a:pPr>
            <a:endParaRPr lang="en-US" altLang="en-US" sz="2400" b="1" dirty="0"/>
          </a:p>
          <a:p>
            <a:pPr lvl="2">
              <a:lnSpc>
                <a:spcPct val="90000"/>
              </a:lnSpc>
              <a:spcBef>
                <a:spcPct val="0"/>
              </a:spcBef>
              <a:buSzPct val="100000"/>
              <a:buFont typeface="Symbol" pitchFamily="2" charset="2"/>
              <a:buChar char="·"/>
            </a:pPr>
            <a:r>
              <a:rPr lang="en-US" altLang="en-US" sz="2400" b="1" dirty="0"/>
              <a:t>Same rules apply</a:t>
            </a:r>
            <a:endParaRPr lang="en-US" altLang="en-US" sz="2400" dirty="0">
              <a:latin typeface="Times New Roman" panose="02020603050405020304" pitchFamily="18" charset="0"/>
            </a:endParaRPr>
          </a:p>
          <a:p>
            <a:endParaRPr lang="en-US" dirty="0"/>
          </a:p>
        </p:txBody>
      </p:sp>
      <p:pic>
        <p:nvPicPr>
          <p:cNvPr id="4" name="Picture 3" descr="A close up of a sign&#10;&#10;Description automatically generated">
            <a:extLst>
              <a:ext uri="{FF2B5EF4-FFF2-40B4-BE49-F238E27FC236}">
                <a16:creationId xmlns:a16="http://schemas.microsoft.com/office/drawing/2014/main" id="{B9E53BEA-9435-4D25-9C72-A08E0D5F9EA6}"/>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600597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B9BE-FEBD-F841-9D02-C3A86B47F09E}"/>
              </a:ext>
            </a:extLst>
          </p:cNvPr>
          <p:cNvSpPr>
            <a:spLocks noGrp="1"/>
          </p:cNvSpPr>
          <p:nvPr>
            <p:ph type="title"/>
          </p:nvPr>
        </p:nvSpPr>
        <p:spPr/>
        <p:txBody>
          <a:bodyPr/>
          <a:lstStyle/>
          <a:p>
            <a:pPr algn="ctr"/>
            <a:r>
              <a:rPr lang="en-US" dirty="0"/>
              <a:t>Thank You for Spending Time with Us Today!</a:t>
            </a:r>
          </a:p>
        </p:txBody>
      </p:sp>
      <p:sp>
        <p:nvSpPr>
          <p:cNvPr id="3" name="Content Placeholder 2">
            <a:extLst>
              <a:ext uri="{FF2B5EF4-FFF2-40B4-BE49-F238E27FC236}">
                <a16:creationId xmlns:a16="http://schemas.microsoft.com/office/drawing/2014/main" id="{056DF9F4-6BC5-EC41-9E3B-26EFED82C928}"/>
              </a:ext>
            </a:extLst>
          </p:cNvPr>
          <p:cNvSpPr>
            <a:spLocks noGrp="1"/>
          </p:cNvSpPr>
          <p:nvPr>
            <p:ph idx="1"/>
          </p:nvPr>
        </p:nvSpPr>
        <p:spPr/>
        <p:txBody>
          <a:bodyPr/>
          <a:lstStyle/>
          <a:p>
            <a:pPr algn="ctr">
              <a:buFont typeface="Wingdings 3" pitchFamily="2" charset="2"/>
              <a:buNone/>
            </a:pPr>
            <a:r>
              <a:rPr lang="en-US" altLang="en-US" sz="2000" dirty="0"/>
              <a:t>Check out sexual harassment in the workplace  laws based on your state at </a:t>
            </a:r>
          </a:p>
          <a:p>
            <a:pPr algn="ctr">
              <a:buFont typeface="Wingdings 3" pitchFamily="2" charset="2"/>
              <a:buNone/>
            </a:pPr>
            <a:r>
              <a:rPr lang="en-US" sz="2000" dirty="0">
                <a:hlinkClick r:id="rId2"/>
              </a:rPr>
              <a:t>https://www.ncsl.org/research/labor-and-employment/sexual-harassment-in-the-workplace.aspx</a:t>
            </a:r>
            <a:endParaRPr lang="en-US" sz="2000" dirty="0"/>
          </a:p>
          <a:p>
            <a:pPr algn="ctr">
              <a:buFont typeface="Wingdings 3" pitchFamily="2" charset="2"/>
              <a:buNone/>
            </a:pPr>
            <a:r>
              <a:rPr lang="en-US" altLang="en-US" sz="2000" dirty="0"/>
              <a:t>We would also encourage you to research the changing laws regarding the #Metoo Movement. These new laws are protecting workers even better!</a:t>
            </a:r>
          </a:p>
          <a:p>
            <a:pPr algn="ctr">
              <a:buFont typeface="Wingdings 3" pitchFamily="2" charset="2"/>
              <a:buNone/>
            </a:pPr>
            <a:r>
              <a:rPr lang="en-US" sz="2000" dirty="0">
                <a:hlinkClick r:id="rId3"/>
              </a:rPr>
              <a:t>https://nwlc.org/press-releases/fifteen-states-have-passed-new-laws-protecting-workers-from-sexual-harassment-in-wake-of-metoo-nwlc-report-reveals/</a:t>
            </a:r>
            <a:endParaRPr lang="en-US" altLang="en-US" sz="2000" dirty="0"/>
          </a:p>
          <a:p>
            <a:pPr algn="ctr">
              <a:buFont typeface="Wingdings 3" pitchFamily="2" charset="2"/>
              <a:buNone/>
            </a:pPr>
            <a:endParaRPr lang="en-US" altLang="en-US" sz="2000" dirty="0"/>
          </a:p>
          <a:p>
            <a:pPr algn="ctr">
              <a:buFont typeface="Wingdings 3" pitchFamily="2" charset="2"/>
              <a:buNone/>
            </a:pPr>
            <a:endParaRPr lang="en-US" altLang="en-US" sz="2000" dirty="0"/>
          </a:p>
          <a:p>
            <a:pPr algn="ctr">
              <a:buFont typeface="Wingdings 3" pitchFamily="2" charset="2"/>
              <a:buNone/>
            </a:pPr>
            <a:endParaRPr lang="en-US" altLang="en-US" sz="2000" dirty="0"/>
          </a:p>
          <a:p>
            <a:endParaRPr lang="en-US" dirty="0"/>
          </a:p>
        </p:txBody>
      </p:sp>
      <p:pic>
        <p:nvPicPr>
          <p:cNvPr id="4" name="Picture 3" descr="A close up of a sign&#10;&#10;Description automatically generated">
            <a:extLst>
              <a:ext uri="{FF2B5EF4-FFF2-40B4-BE49-F238E27FC236}">
                <a16:creationId xmlns:a16="http://schemas.microsoft.com/office/drawing/2014/main" id="{8173D1BF-ED39-470C-8597-7189DC694956}"/>
              </a:ext>
            </a:extLst>
          </p:cNvPr>
          <p:cNvPicPr>
            <a:picLocks noChangeAspect="1"/>
          </p:cNvPicPr>
          <p:nvPr/>
        </p:nvPicPr>
        <p:blipFill>
          <a:blip r:embed="rId4"/>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3689916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51D5-59EF-354B-A078-B116A4C65813}"/>
              </a:ext>
            </a:extLst>
          </p:cNvPr>
          <p:cNvSpPr>
            <a:spLocks noGrp="1"/>
          </p:cNvSpPr>
          <p:nvPr>
            <p:ph type="title"/>
          </p:nvPr>
        </p:nvSpPr>
        <p:spPr/>
        <p:txBody>
          <a:bodyPr/>
          <a:lstStyle/>
          <a:p>
            <a:r>
              <a:rPr lang="en-US" dirty="0"/>
              <a:t>Legal Background of Sexual Harassment</a:t>
            </a:r>
          </a:p>
        </p:txBody>
      </p:sp>
      <p:sp>
        <p:nvSpPr>
          <p:cNvPr id="3" name="Content Placeholder 2">
            <a:extLst>
              <a:ext uri="{FF2B5EF4-FFF2-40B4-BE49-F238E27FC236}">
                <a16:creationId xmlns:a16="http://schemas.microsoft.com/office/drawing/2014/main" id="{B259500B-4E52-9E4F-BBCE-235F174CF7E2}"/>
              </a:ext>
            </a:extLst>
          </p:cNvPr>
          <p:cNvSpPr>
            <a:spLocks noGrp="1"/>
          </p:cNvSpPr>
          <p:nvPr>
            <p:ph idx="1"/>
          </p:nvPr>
        </p:nvSpPr>
        <p:spPr/>
        <p:txBody>
          <a:bodyPr>
            <a:normAutofit fontScale="92500" lnSpcReduction="10000"/>
          </a:bodyPr>
          <a:lstStyle/>
          <a:p>
            <a:r>
              <a:rPr lang="en-US" altLang="en-US" sz="2000" dirty="0"/>
              <a:t>Title VII of the Civil Rights Act of 1964</a:t>
            </a:r>
          </a:p>
          <a:p>
            <a:pPr lvl="1"/>
            <a:r>
              <a:rPr lang="en-US" altLang="en-US" sz="1800" dirty="0"/>
              <a:t>Sexual harassment is a form of sex discrimination that violates Title VII of the Civil Rights Act of 1964. Title VII applies to employers with 15 or more employees, including state and local governments. It also applies to employment agencies and to labor organizations, as well as to the federal government.</a:t>
            </a:r>
          </a:p>
          <a:p>
            <a:pPr marL="201168" lvl="1" indent="0">
              <a:buNone/>
            </a:pPr>
            <a:endParaRPr lang="en-US" altLang="en-US" sz="1800" dirty="0"/>
          </a:p>
          <a:p>
            <a:pPr lvl="1"/>
            <a:endParaRPr lang="en-US" altLang="en-US" sz="1800" dirty="0"/>
          </a:p>
          <a:p>
            <a:r>
              <a:rPr lang="en-US" altLang="en-US" sz="2000" dirty="0"/>
              <a:t>Civil Rights Act of 1991</a:t>
            </a:r>
          </a:p>
          <a:p>
            <a:pPr lvl="1"/>
            <a:r>
              <a:rPr lang="en-US" altLang="en-US" sz="1600" dirty="0"/>
              <a:t>The Civil Rights Act of 1991 (Pub. L. 102-166) (CRA) and the Lily Ledbetter Fair Pay Act of 2009 (Pub. L. 111-2) amend several sections of Title VII. In addition, section 102 of the CRA amends the Revised Statutes by adding a new section following section 1977 (42 U.S.C. 1981), to provide for the recovery of compensatory and punitive damages in cases of intentional violations of Title VII, the Americans with Disabilities Act of 1990, and section 501 of the Rehabilitation Act of 1973. </a:t>
            </a:r>
          </a:p>
          <a:p>
            <a:pPr lvl="1"/>
            <a:endParaRPr lang="en-US" altLang="en-US" sz="1800" dirty="0"/>
          </a:p>
          <a:p>
            <a:pPr marL="201168" lvl="1" indent="0">
              <a:buNone/>
            </a:pPr>
            <a:endParaRPr lang="en-US" altLang="en-US" sz="1800" dirty="0"/>
          </a:p>
          <a:p>
            <a:endParaRPr lang="en-US" dirty="0"/>
          </a:p>
        </p:txBody>
      </p:sp>
      <p:pic>
        <p:nvPicPr>
          <p:cNvPr id="4" name="Picture 3" descr="A close up of a sign&#10;&#10;Description automatically generated">
            <a:extLst>
              <a:ext uri="{FF2B5EF4-FFF2-40B4-BE49-F238E27FC236}">
                <a16:creationId xmlns:a16="http://schemas.microsoft.com/office/drawing/2014/main" id="{3485B8E6-0289-4C2C-8A7E-CFD1AE8B215C}"/>
              </a:ext>
            </a:extLst>
          </p:cNvPr>
          <p:cNvPicPr>
            <a:picLocks noChangeAspect="1"/>
          </p:cNvPicPr>
          <p:nvPr/>
        </p:nvPicPr>
        <p:blipFill>
          <a:blip r:embed="rId3"/>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523552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51D5-59EF-354B-A078-B116A4C65813}"/>
              </a:ext>
            </a:extLst>
          </p:cNvPr>
          <p:cNvSpPr>
            <a:spLocks noGrp="1"/>
          </p:cNvSpPr>
          <p:nvPr>
            <p:ph type="title"/>
          </p:nvPr>
        </p:nvSpPr>
        <p:spPr/>
        <p:txBody>
          <a:bodyPr/>
          <a:lstStyle/>
          <a:p>
            <a:r>
              <a:rPr lang="en-US" dirty="0"/>
              <a:t>Legal Background of Sexual Harassment</a:t>
            </a:r>
          </a:p>
        </p:txBody>
      </p:sp>
      <p:sp>
        <p:nvSpPr>
          <p:cNvPr id="3" name="Content Placeholder 2">
            <a:extLst>
              <a:ext uri="{FF2B5EF4-FFF2-40B4-BE49-F238E27FC236}">
                <a16:creationId xmlns:a16="http://schemas.microsoft.com/office/drawing/2014/main" id="{B259500B-4E52-9E4F-BBCE-235F174CF7E2}"/>
              </a:ext>
            </a:extLst>
          </p:cNvPr>
          <p:cNvSpPr>
            <a:spLocks noGrp="1"/>
          </p:cNvSpPr>
          <p:nvPr>
            <p:ph idx="1"/>
          </p:nvPr>
        </p:nvSpPr>
        <p:spPr/>
        <p:txBody>
          <a:bodyPr>
            <a:normAutofit/>
          </a:bodyPr>
          <a:lstStyle/>
          <a:p>
            <a:pPr marL="0" indent="0">
              <a:buNone/>
            </a:pPr>
            <a:r>
              <a:rPr lang="en-US" altLang="en-US" sz="2000" i="1" dirty="0"/>
              <a:t>Faragher</a:t>
            </a:r>
            <a:r>
              <a:rPr lang="en-US" altLang="en-US" sz="2000" dirty="0"/>
              <a:t>  v. </a:t>
            </a:r>
            <a:r>
              <a:rPr lang="en-US" altLang="en-US" sz="2000" i="1" dirty="0"/>
              <a:t>City of Boca Raton </a:t>
            </a:r>
            <a:r>
              <a:rPr lang="en-US" altLang="en-US" sz="2000" dirty="0"/>
              <a:t>1998</a:t>
            </a:r>
          </a:p>
          <a:p>
            <a:pPr marL="0" indent="0">
              <a:buNone/>
            </a:pPr>
            <a:r>
              <a:rPr lang="en-US" dirty="0"/>
              <a:t>A female lifeguard, Beth Ann Faragher, alleged that she and other female lifeguards were harassed by two male supervisory lifeguards who made lewd remarks, inappropriately touched them and asked for sex.  Ultimately the US Supreme Court found that under Title VII of the Civil Rights Act of 1964, that an employer may be liable for supervisory employees whose sexual harassment of subordinates results in a hostile work environment amounting to job discrimination. However, the court also held that an employer could make an affirmative defense in certain situations. </a:t>
            </a:r>
            <a:endParaRPr lang="en-US" altLang="en-US" sz="2000" i="1" dirty="0"/>
          </a:p>
          <a:p>
            <a:endParaRPr lang="en-US" dirty="0"/>
          </a:p>
        </p:txBody>
      </p:sp>
      <p:pic>
        <p:nvPicPr>
          <p:cNvPr id="4" name="Picture 3" descr="A close up of a sign&#10;&#10;Description automatically generated">
            <a:extLst>
              <a:ext uri="{FF2B5EF4-FFF2-40B4-BE49-F238E27FC236}">
                <a16:creationId xmlns:a16="http://schemas.microsoft.com/office/drawing/2014/main" id="{3485B8E6-0289-4C2C-8A7E-CFD1AE8B215C}"/>
              </a:ext>
            </a:extLst>
          </p:cNvPr>
          <p:cNvPicPr>
            <a:picLocks noChangeAspect="1"/>
          </p:cNvPicPr>
          <p:nvPr/>
        </p:nvPicPr>
        <p:blipFill>
          <a:blip r:embed="rId3"/>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250752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51D5-59EF-354B-A078-B116A4C65813}"/>
              </a:ext>
            </a:extLst>
          </p:cNvPr>
          <p:cNvSpPr>
            <a:spLocks noGrp="1"/>
          </p:cNvSpPr>
          <p:nvPr>
            <p:ph type="title"/>
          </p:nvPr>
        </p:nvSpPr>
        <p:spPr/>
        <p:txBody>
          <a:bodyPr/>
          <a:lstStyle/>
          <a:p>
            <a:r>
              <a:rPr lang="en-US" dirty="0"/>
              <a:t>Legal Background of Sexual Harassment</a:t>
            </a:r>
          </a:p>
        </p:txBody>
      </p:sp>
      <p:sp>
        <p:nvSpPr>
          <p:cNvPr id="3" name="Content Placeholder 2">
            <a:extLst>
              <a:ext uri="{FF2B5EF4-FFF2-40B4-BE49-F238E27FC236}">
                <a16:creationId xmlns:a16="http://schemas.microsoft.com/office/drawing/2014/main" id="{B259500B-4E52-9E4F-BBCE-235F174CF7E2}"/>
              </a:ext>
            </a:extLst>
          </p:cNvPr>
          <p:cNvSpPr>
            <a:spLocks noGrp="1"/>
          </p:cNvSpPr>
          <p:nvPr>
            <p:ph idx="1"/>
          </p:nvPr>
        </p:nvSpPr>
        <p:spPr>
          <a:xfrm>
            <a:off x="1097280" y="1940561"/>
            <a:ext cx="10058400" cy="3760891"/>
          </a:xfrm>
        </p:spPr>
        <p:txBody>
          <a:bodyPr>
            <a:normAutofit fontScale="85000" lnSpcReduction="20000"/>
          </a:bodyPr>
          <a:lstStyle/>
          <a:p>
            <a:pPr marL="0" indent="0">
              <a:buNone/>
            </a:pPr>
            <a:r>
              <a:rPr lang="en-US" altLang="en-US" sz="2000" i="1" dirty="0"/>
              <a:t>Burlington Industries, Inc</a:t>
            </a:r>
            <a:r>
              <a:rPr lang="en-US" altLang="en-US" sz="2000" dirty="0"/>
              <a:t>. v. </a:t>
            </a:r>
            <a:r>
              <a:rPr lang="en-US" altLang="en-US" sz="2000" i="1" dirty="0" err="1"/>
              <a:t>Ellerth</a:t>
            </a:r>
            <a:r>
              <a:rPr lang="en-US" altLang="en-US" sz="2000" dirty="0"/>
              <a:t> 1998 (Tighter restrictions and broadened harassment)</a:t>
            </a:r>
          </a:p>
          <a:p>
            <a:r>
              <a:rPr lang="en-US" dirty="0"/>
              <a:t>Kimberly </a:t>
            </a:r>
            <a:r>
              <a:rPr lang="en-US" dirty="0" err="1"/>
              <a:t>Ellerth</a:t>
            </a:r>
            <a:r>
              <a:rPr lang="en-US" dirty="0"/>
              <a:t>, a female salesperson in Illinois alleged that from 1993 to 1994 a mid-level manager, to whom her immediate supervisor reported, made repeated offensive remarks and gestures. She never reported his actions, and she was promoted, but she said that she eventually quit due  the manager’s unwelcome comments about her breasts, buttocks and legs, and how her job would be easier if she “loosened up” and wore shorter skirts.</a:t>
            </a:r>
          </a:p>
          <a:p>
            <a:r>
              <a:rPr lang="en-US" dirty="0"/>
              <a:t>U.S. Supreme Court ruled that—under Title VII of the Civil Rights Act of 1964, that employers are liable for workers who sexually harass subordinates, even if the harassed employee does not face any adverse job consequences or tangible employment action. However, the court also held that employers can make an affirmative defense in certain cases </a:t>
            </a:r>
          </a:p>
          <a:p>
            <a:pPr lvl="1"/>
            <a:r>
              <a:rPr lang="en-US" dirty="0"/>
              <a:t>An employer must prove two things: (a) that it took reasonable care to “prevent and correct promptly any sexually harassing behavior” and (b) that the employee “unreasonably failed to take advantage of any preventative or corrective opportunities provided by the employer or to otherwise avoid harm.”</a:t>
            </a:r>
          </a:p>
        </p:txBody>
      </p:sp>
      <p:pic>
        <p:nvPicPr>
          <p:cNvPr id="4" name="Picture 3" descr="A close up of a sign&#10;&#10;Description automatically generated">
            <a:extLst>
              <a:ext uri="{FF2B5EF4-FFF2-40B4-BE49-F238E27FC236}">
                <a16:creationId xmlns:a16="http://schemas.microsoft.com/office/drawing/2014/main" id="{3485B8E6-0289-4C2C-8A7E-CFD1AE8B215C}"/>
              </a:ext>
            </a:extLst>
          </p:cNvPr>
          <p:cNvPicPr>
            <a:picLocks noChangeAspect="1"/>
          </p:cNvPicPr>
          <p:nvPr/>
        </p:nvPicPr>
        <p:blipFill>
          <a:blip r:embed="rId3"/>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673857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79C4-B058-A040-ABE6-40FE70601435}"/>
              </a:ext>
            </a:extLst>
          </p:cNvPr>
          <p:cNvSpPr>
            <a:spLocks noGrp="1"/>
          </p:cNvSpPr>
          <p:nvPr>
            <p:ph type="title"/>
          </p:nvPr>
        </p:nvSpPr>
        <p:spPr/>
        <p:txBody>
          <a:bodyPr/>
          <a:lstStyle/>
          <a:p>
            <a:r>
              <a:rPr lang="en-US" dirty="0"/>
              <a:t>What is Sexual Harassment? </a:t>
            </a:r>
          </a:p>
        </p:txBody>
      </p:sp>
      <p:sp>
        <p:nvSpPr>
          <p:cNvPr id="3" name="Content Placeholder 2">
            <a:extLst>
              <a:ext uri="{FF2B5EF4-FFF2-40B4-BE49-F238E27FC236}">
                <a16:creationId xmlns:a16="http://schemas.microsoft.com/office/drawing/2014/main" id="{E3D04B7C-A9DF-584D-A4C9-0241B9B9E0A0}"/>
              </a:ext>
            </a:extLst>
          </p:cNvPr>
          <p:cNvSpPr>
            <a:spLocks noGrp="1"/>
          </p:cNvSpPr>
          <p:nvPr>
            <p:ph idx="1"/>
          </p:nvPr>
        </p:nvSpPr>
        <p:spPr/>
        <p:txBody>
          <a:bodyPr/>
          <a:lstStyle/>
          <a:p>
            <a:r>
              <a:rPr lang="en-US" dirty="0"/>
              <a:t>Unwelcome sexual advances, requests for sexual favors, and other verbal or physical conduct of a sexual nature constitute sexual harassment when this conduct explicitly or implicitly affects an individual's employment, unreasonably interferes with an individual's work performance, or creates an intimidating, hostile, or offensive work environment.</a:t>
            </a:r>
          </a:p>
          <a:p>
            <a:endParaRPr lang="en-US" dirty="0"/>
          </a:p>
        </p:txBody>
      </p:sp>
      <p:pic>
        <p:nvPicPr>
          <p:cNvPr id="4" name="Picture 3" descr="A close up of a sign&#10;&#10;Description automatically generated">
            <a:extLst>
              <a:ext uri="{FF2B5EF4-FFF2-40B4-BE49-F238E27FC236}">
                <a16:creationId xmlns:a16="http://schemas.microsoft.com/office/drawing/2014/main" id="{EA524115-1540-4AAE-A9F2-F4BAA08FC324}"/>
              </a:ext>
            </a:extLst>
          </p:cNvPr>
          <p:cNvPicPr>
            <a:picLocks noChangeAspect="1"/>
          </p:cNvPicPr>
          <p:nvPr/>
        </p:nvPicPr>
        <p:blipFill>
          <a:blip r:embed="rId2"/>
          <a:stretch>
            <a:fillRect/>
          </a:stretch>
        </p:blipFill>
        <p:spPr>
          <a:xfrm>
            <a:off x="5605851" y="5335694"/>
            <a:ext cx="980298" cy="1066795"/>
          </a:xfrm>
          <a:prstGeom prst="rect">
            <a:avLst/>
          </a:prstGeom>
        </p:spPr>
      </p:pic>
    </p:spTree>
    <p:extLst>
      <p:ext uri="{BB962C8B-B14F-4D97-AF65-F5344CB8AC3E}">
        <p14:creationId xmlns:p14="http://schemas.microsoft.com/office/powerpoint/2010/main" val="2301748337"/>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Sagona Extra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agona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4795</TotalTime>
  <Words>3475</Words>
  <Application>Microsoft Office PowerPoint</Application>
  <PresentationFormat>Widescreen</PresentationFormat>
  <Paragraphs>370</Paragraphs>
  <Slides>54</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Arial</vt:lpstr>
      <vt:lpstr>Calibri</vt:lpstr>
      <vt:lpstr>Lucida Sans Unicode</vt:lpstr>
      <vt:lpstr>Sagona Book</vt:lpstr>
      <vt:lpstr>Sagona Book (Body)</vt:lpstr>
      <vt:lpstr>Sagona ExtraLight</vt:lpstr>
      <vt:lpstr>Symbol</vt:lpstr>
      <vt:lpstr>Times New Roman</vt:lpstr>
      <vt:lpstr>Wingdings</vt:lpstr>
      <vt:lpstr>Wingdings 3</vt:lpstr>
      <vt:lpstr>RetrospectVTI</vt:lpstr>
      <vt:lpstr>Sexual Harassment Awareness Training </vt:lpstr>
      <vt:lpstr>    https://www.youtube.com/watch?v=NFzmhx97FcQ Highlights from the Office Sexual Harassment   https://www.youtube.com/watch?v=6u2vQ93Xv6Y  Matt Lauer Video  https://www.youtube.com/watch?v=RlZmdAU-R0M  Tommy Callaway  </vt:lpstr>
      <vt:lpstr>Why Do People Harass Others? </vt:lpstr>
      <vt:lpstr>Who Perpetrates Sexual Harassment? </vt:lpstr>
      <vt:lpstr>Difference Between Sexual Harassment, Physical Attraction, and Flirting? </vt:lpstr>
      <vt:lpstr>Legal Background of Sexual Harassment</vt:lpstr>
      <vt:lpstr>Legal Background of Sexual Harassment</vt:lpstr>
      <vt:lpstr>Legal Background of Sexual Harassment</vt:lpstr>
      <vt:lpstr>What is Sexual Harassment? </vt:lpstr>
      <vt:lpstr>Sexual Harassment Prevention</vt:lpstr>
      <vt:lpstr>How Common is Sexual Harassment? </vt:lpstr>
      <vt:lpstr>Sexual Harassment is a Big Deal</vt:lpstr>
      <vt:lpstr>Sexual Harassment </vt:lpstr>
      <vt:lpstr>Discrimination Based on Sex</vt:lpstr>
      <vt:lpstr>Groups of Sexual Harassment </vt:lpstr>
      <vt:lpstr>Examples of Written Sexual Harassment </vt:lpstr>
      <vt:lpstr>Verbal Examples </vt:lpstr>
      <vt:lpstr>Non-Verbal Examples</vt:lpstr>
      <vt:lpstr>Physical Examples</vt:lpstr>
      <vt:lpstr>Typical Sexual Harassment Claims</vt:lpstr>
      <vt:lpstr>Forms of Sexual Harassment </vt:lpstr>
      <vt:lpstr>Forms of Sexual Harassment </vt:lpstr>
      <vt:lpstr>Hostile Work Environment: Most Prevalent Form of Harassment </vt:lpstr>
      <vt:lpstr>Forms of Sexual Harassment</vt:lpstr>
      <vt:lpstr>Forms of Sexual Harassment</vt:lpstr>
      <vt:lpstr>Forms of Sexual Harassment </vt:lpstr>
      <vt:lpstr>Forms of Sexual Harassment</vt:lpstr>
      <vt:lpstr>What Constitutes Sexual Harassment? </vt:lpstr>
      <vt:lpstr>Sexual Harassment Scenario Part 1</vt:lpstr>
      <vt:lpstr>Sexual Harassment Scenario Pt. 2 </vt:lpstr>
      <vt:lpstr>Sexual Harassment Scenario</vt:lpstr>
      <vt:lpstr>Sexual Harassment: What Should I Do?</vt:lpstr>
      <vt:lpstr>What Should I Do if I Experience Sexual Harassment?</vt:lpstr>
      <vt:lpstr>What Should I Do If I Experience Sexual Harassment (Continued)?  </vt:lpstr>
      <vt:lpstr>A Victim’s Response to Sexual Harassment </vt:lpstr>
      <vt:lpstr>If You are the Accused Harasser</vt:lpstr>
      <vt:lpstr>Sexual Harassment: What Should I do? </vt:lpstr>
      <vt:lpstr>Supervisor  or HR Sexual Harassment  Decision Roadmap . Follow Your Companies  Grievance Procedure  or SOP.</vt:lpstr>
      <vt:lpstr>Questions to Ask the Victim </vt:lpstr>
      <vt:lpstr>DO NOT Ask the Victim these Questions </vt:lpstr>
      <vt:lpstr>What to Keep in Mind When Speaking to and Interviewing the Alleged Perpetrator </vt:lpstr>
      <vt:lpstr>How to Speak and Interview  Witnesses</vt:lpstr>
      <vt:lpstr>Do’s and Don’ts of Harassment </vt:lpstr>
      <vt:lpstr>Do’s and Don’ts of Harassment </vt:lpstr>
      <vt:lpstr>Do’s and Don’ts of Harassment </vt:lpstr>
      <vt:lpstr>  Do’s and Don’ts of Harassment  </vt:lpstr>
      <vt:lpstr>Written Sexual Harassment Policy</vt:lpstr>
      <vt:lpstr>Retaliation</vt:lpstr>
      <vt:lpstr>Prevention</vt:lpstr>
      <vt:lpstr>More Prevention: Changing Company Culture to Eliminate Sexual Harassment</vt:lpstr>
      <vt:lpstr>More Prevention: Changing Company Culture and Eliminating Reporting Obstacles</vt:lpstr>
      <vt:lpstr>Quick Review: Who Perpetrates Sexual Harassment? </vt:lpstr>
      <vt:lpstr>More Forms of Harassment </vt:lpstr>
      <vt:lpstr>Thank You for Spending Time with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 Harassment Awareness Training </dc:title>
  <dc:creator>Sabella, Reema</dc:creator>
  <cp:lastModifiedBy>D'Arienzo Psychological Group</cp:lastModifiedBy>
  <cp:revision>95</cp:revision>
  <dcterms:created xsi:type="dcterms:W3CDTF">2020-02-25T16:32:53Z</dcterms:created>
  <dcterms:modified xsi:type="dcterms:W3CDTF">2020-12-26T22:30:42Z</dcterms:modified>
</cp:coreProperties>
</file>